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56" r:id="rId2"/>
    <p:sldId id="265" r:id="rId3"/>
    <p:sldId id="266" r:id="rId4"/>
    <p:sldId id="277" r:id="rId5"/>
    <p:sldId id="278" r:id="rId6"/>
    <p:sldId id="279" r:id="rId7"/>
    <p:sldId id="280" r:id="rId8"/>
    <p:sldId id="283" r:id="rId9"/>
    <p:sldId id="282" r:id="rId10"/>
    <p:sldId id="285" r:id="rId11"/>
    <p:sldId id="284" r:id="rId12"/>
    <p:sldId id="286" r:id="rId13"/>
    <p:sldId id="287" r:id="rId14"/>
    <p:sldId id="288" r:id="rId15"/>
    <p:sldId id="289" r:id="rId16"/>
    <p:sldId id="29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53" userDrawn="1">
          <p15:clr>
            <a:srgbClr val="A4A3A4"/>
          </p15:clr>
        </p15:guide>
        <p15:guide id="2" pos="5465" userDrawn="1">
          <p15:clr>
            <a:srgbClr val="A4A3A4"/>
          </p15:clr>
        </p15:guide>
        <p15:guide id="3" pos="5329" userDrawn="1">
          <p15:clr>
            <a:srgbClr val="A4A3A4"/>
          </p15:clr>
        </p15:guide>
        <p15:guide id="4" pos="612" userDrawn="1">
          <p15:clr>
            <a:srgbClr val="A4A3A4"/>
          </p15:clr>
        </p15:guide>
        <p15:guide id="5" pos="387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itlyn Mudge" initials="KM" lastIdx="16" clrIdx="0"/>
  <p:cmAuthor id="7" name="Eleanor Ward" initials="EW" lastIdx="46" clrIdx="7">
    <p:extLst/>
  </p:cmAuthor>
  <p:cmAuthor id="1" name="Jennifer Wong" initials="JW" lastIdx="8" clrIdx="1"/>
  <p:cmAuthor id="8" name="Sarah de Souza-Ingle" initials="SdS" lastIdx="1" clrIdx="8">
    <p:extLst/>
  </p:cmAuthor>
  <p:cmAuthor id="2" name="pc" initials="p" lastIdx="3" clrIdx="2"/>
  <p:cmAuthor id="9" name="Alison Walters" initials="AW" lastIdx="9" clrIdx="9">
    <p:extLst/>
  </p:cmAuthor>
  <p:cmAuthor id="3" name="Nina Smith" initials="NS" lastIdx="10" clrIdx="3">
    <p:extLst/>
  </p:cmAuthor>
  <p:cmAuthor id="10" name="Kaho Shinohara" initials="KS" lastIdx="12" clrIdx="10">
    <p:extLst/>
  </p:cmAuthor>
  <p:cmAuthor id="4" name="Lucy Dominy" initials="LD" lastIdx="6" clrIdx="4"/>
  <p:cmAuthor id="11" name="Jonas Oliveira" initials="JO" lastIdx="1" clrIdx="11"/>
  <p:cmAuthor id="5" name="Projects Temp1" initials="PT" lastIdx="23" clrIdx="5">
    <p:extLst/>
  </p:cmAuthor>
  <p:cmAuthor id="6" name="David Hyrapiet" initials="" lastIdx="0"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9A9"/>
    <a:srgbClr val="1689E4"/>
    <a:srgbClr val="1C1F77"/>
    <a:srgbClr val="339966"/>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810" autoAdjust="0"/>
    <p:restoredTop sz="77076" autoAdjust="0"/>
  </p:normalViewPr>
  <p:slideViewPr>
    <p:cSldViewPr>
      <p:cViewPr varScale="1">
        <p:scale>
          <a:sx n="160" d="100"/>
          <a:sy n="160" d="100"/>
        </p:scale>
        <p:origin x="1720" y="168"/>
      </p:cViewPr>
      <p:guideLst>
        <p:guide orient="horz" pos="1253"/>
        <p:guide pos="5465"/>
        <p:guide pos="5329"/>
        <p:guide pos="612"/>
        <p:guide pos="3878"/>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F95AE7D-B50D-3C41-B9B4-24222A1138B2}" type="datetimeFigureOut">
              <a:rPr lang="en-US" smtClean="0"/>
              <a:t>9/27/18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121DBA5-009A-8149-9EBD-F4952D15BFA5}" type="slidenum">
              <a:rPr lang="en-US" smtClean="0"/>
              <a:t>‹#›</a:t>
            </a:fld>
            <a:endParaRPr lang="en-US"/>
          </a:p>
        </p:txBody>
      </p:sp>
    </p:spTree>
    <p:extLst>
      <p:ext uri="{BB962C8B-B14F-4D97-AF65-F5344CB8AC3E}">
        <p14:creationId xmlns:p14="http://schemas.microsoft.com/office/powerpoint/2010/main" val="10460540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84E61-5A8A-4B4F-A9C8-A88D8C8CD076}" type="datetimeFigureOut">
              <a:rPr lang="en-GB" smtClean="0"/>
              <a:t>27/09/2018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C8F1EA-E5D5-4549-99DA-9619DDF1849A}" type="slidenum">
              <a:rPr lang="en-GB" smtClean="0"/>
              <a:t>‹#›</a:t>
            </a:fld>
            <a:endParaRPr lang="en-GB"/>
          </a:p>
        </p:txBody>
      </p:sp>
    </p:spTree>
    <p:extLst>
      <p:ext uri="{BB962C8B-B14F-4D97-AF65-F5344CB8AC3E}">
        <p14:creationId xmlns:p14="http://schemas.microsoft.com/office/powerpoint/2010/main" val="3203042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1</a:t>
            </a:fld>
            <a:endParaRPr lang="en-GB"/>
          </a:p>
        </p:txBody>
      </p:sp>
    </p:spTree>
    <p:extLst>
      <p:ext uri="{BB962C8B-B14F-4D97-AF65-F5344CB8AC3E}">
        <p14:creationId xmlns:p14="http://schemas.microsoft.com/office/powerpoint/2010/main" val="16406973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UN Convention seeks to change attitudes and approaches to persons with disabilities by asking governments to view </a:t>
            </a:r>
            <a:r>
              <a:rPr lang="en-GB" sz="1200" b="0" i="0" kern="1200" dirty="0">
                <a:solidFill>
                  <a:schemeClr val="tx1"/>
                </a:solidFill>
                <a:effectLst/>
                <a:latin typeface="+mn-lt"/>
                <a:ea typeface="+mn-ea"/>
                <a:cs typeface="+mn-cs"/>
              </a:rPr>
              <a:t>them as active members</a:t>
            </a:r>
            <a:r>
              <a:rPr lang="en-GB" sz="1200" b="0" i="0" kern="1200" baseline="0" dirty="0">
                <a:solidFill>
                  <a:schemeClr val="tx1"/>
                </a:solidFill>
                <a:effectLst/>
                <a:latin typeface="+mn-lt"/>
                <a:ea typeface="+mn-ea"/>
                <a:cs typeface="+mn-cs"/>
              </a:rPr>
              <a:t> of society, capable of claiming their rights and </a:t>
            </a:r>
            <a:r>
              <a:rPr lang="en-GB" dirty="0"/>
              <a:t>making decisions for their lives.</a:t>
            </a:r>
          </a:p>
          <a:p>
            <a:endParaRPr lang="en-GB" dirty="0"/>
          </a:p>
          <a:p>
            <a:r>
              <a:rPr lang="en-GB" dirty="0"/>
              <a:t>A full, easy to read copy of the UN Convention can be found at:</a:t>
            </a:r>
            <a:r>
              <a:rPr lang="en-GB" baseline="0" dirty="0"/>
              <a:t> http://www.fedvol.ie/_fileupload/Next%20Steps/EasyReadUNConvention.pdf</a:t>
            </a:r>
          </a:p>
          <a:p>
            <a:endParaRPr lang="en-GB" baseline="0" dirty="0"/>
          </a:p>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10</a:t>
            </a:fld>
            <a:endParaRPr lang="en-GB"/>
          </a:p>
        </p:txBody>
      </p:sp>
    </p:spTree>
    <p:extLst>
      <p:ext uri="{BB962C8B-B14F-4D97-AF65-F5344CB8AC3E}">
        <p14:creationId xmlns:p14="http://schemas.microsoft.com/office/powerpoint/2010/main" val="18145883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a:t>
            </a:r>
            <a:r>
              <a:rPr lang="en-GB" baseline="0" dirty="0"/>
              <a:t> UN Convention is concerned to ensure that persons with disabilities are not subject to discrimination in any part of their lives. </a:t>
            </a:r>
          </a:p>
          <a:p>
            <a:endParaRPr lang="en-GB" baseline="0" dirty="0"/>
          </a:p>
          <a:p>
            <a:r>
              <a:rPr lang="en-GB" baseline="0" dirty="0"/>
              <a:t>Can students provide examples of situations when persons with disabilities might be subject to discrimination?</a:t>
            </a:r>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11</a:t>
            </a:fld>
            <a:endParaRPr lang="en-GB"/>
          </a:p>
        </p:txBody>
      </p:sp>
    </p:spTree>
    <p:extLst>
      <p:ext uri="{BB962C8B-B14F-4D97-AF65-F5344CB8AC3E}">
        <p14:creationId xmlns:p14="http://schemas.microsoft.com/office/powerpoint/2010/main" val="24907302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12</a:t>
            </a:fld>
            <a:endParaRPr lang="en-GB"/>
          </a:p>
        </p:txBody>
      </p:sp>
    </p:spTree>
    <p:extLst>
      <p:ext uri="{BB962C8B-B14F-4D97-AF65-F5344CB8AC3E}">
        <p14:creationId xmlns:p14="http://schemas.microsoft.com/office/powerpoint/2010/main" val="21271097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13</a:t>
            </a:fld>
            <a:endParaRPr lang="en-GB"/>
          </a:p>
        </p:txBody>
      </p:sp>
    </p:spTree>
    <p:extLst>
      <p:ext uri="{BB962C8B-B14F-4D97-AF65-F5344CB8AC3E}">
        <p14:creationId xmlns:p14="http://schemas.microsoft.com/office/powerpoint/2010/main" val="2808002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14</a:t>
            </a:fld>
            <a:endParaRPr lang="en-GB"/>
          </a:p>
        </p:txBody>
      </p:sp>
    </p:spTree>
    <p:extLst>
      <p:ext uri="{BB962C8B-B14F-4D97-AF65-F5344CB8AC3E}">
        <p14:creationId xmlns:p14="http://schemas.microsoft.com/office/powerpoint/2010/main" val="42580932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UN Convention makes</a:t>
            </a:r>
            <a:r>
              <a:rPr lang="en-GB" baseline="0" dirty="0"/>
              <a:t> it clear that persons with disabilities (including children) have the right to take part in sports and leisure, just as anybody else does.  </a:t>
            </a:r>
          </a:p>
          <a:p>
            <a:endParaRPr lang="en-GB" baseline="0" dirty="0"/>
          </a:p>
          <a:p>
            <a:r>
              <a:rPr lang="en-GB" baseline="0" dirty="0"/>
              <a:t>Ask students to think about the opportunities they have to play sport and take part in leisure activities. Do their peers with an impairment have the same opportunities?</a:t>
            </a:r>
          </a:p>
          <a:p>
            <a:endParaRPr lang="en-GB" baseline="0" dirty="0"/>
          </a:p>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15</a:t>
            </a:fld>
            <a:endParaRPr lang="en-GB"/>
          </a:p>
        </p:txBody>
      </p:sp>
    </p:spTree>
    <p:extLst>
      <p:ext uri="{BB962C8B-B14F-4D97-AF65-F5344CB8AC3E}">
        <p14:creationId xmlns:p14="http://schemas.microsoft.com/office/powerpoint/2010/main" val="37268950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a:t>
            </a:r>
            <a:r>
              <a:rPr lang="en-GB" baseline="0" dirty="0"/>
              <a:t>e UN Convention covers every area of life – perhaps students can find out more about a topic contained in the UN Convention that interests them. The full text can be found on the United Nations website: http://</a:t>
            </a:r>
            <a:r>
              <a:rPr lang="en-GB" baseline="0" dirty="0" err="1"/>
              <a:t>www.un.org</a:t>
            </a:r>
            <a:r>
              <a:rPr lang="en-GB" baseline="0" dirty="0"/>
              <a:t>/</a:t>
            </a:r>
            <a:r>
              <a:rPr lang="en-GB" baseline="0" dirty="0" err="1"/>
              <a:t>en</a:t>
            </a:r>
            <a:r>
              <a:rPr lang="en-GB" baseline="0" dirty="0"/>
              <a:t>/</a:t>
            </a:r>
            <a:r>
              <a:rPr lang="en-GB" baseline="0" dirty="0" err="1"/>
              <a:t>index.html</a:t>
            </a:r>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16</a:t>
            </a:fld>
            <a:endParaRPr lang="en-GB"/>
          </a:p>
        </p:txBody>
      </p:sp>
    </p:spTree>
    <p:extLst>
      <p:ext uri="{BB962C8B-B14F-4D97-AF65-F5344CB8AC3E}">
        <p14:creationId xmlns:p14="http://schemas.microsoft.com/office/powerpoint/2010/main" val="42230007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Explain that</a:t>
            </a:r>
            <a:r>
              <a:rPr lang="en-GB" baseline="0" dirty="0"/>
              <a:t> the United Nations (UN) was founded in 1945, shortly after the Second World War to resolve international conflicts without war and to promote international cooperation to solve </a:t>
            </a:r>
            <a:r>
              <a:rPr lang="en-GB" dirty="0"/>
              <a:t>economic, social, cultural and humanitarian global challenges. </a:t>
            </a:r>
            <a:r>
              <a:rPr lang="en-GB" baseline="0" dirty="0"/>
              <a:t>51 countries formed the original United Nations. </a:t>
            </a:r>
            <a:r>
              <a:rPr lang="en-GB" baseline="0" dirty="0">
                <a:solidFill>
                  <a:srgbClr val="FF0000"/>
                </a:solidFill>
              </a:rPr>
              <a:t>Information about the original countries can be found here: http://</a:t>
            </a:r>
            <a:r>
              <a:rPr lang="en-GB" baseline="0" dirty="0" err="1">
                <a:solidFill>
                  <a:srgbClr val="FF0000"/>
                </a:solidFill>
              </a:rPr>
              <a:t>www.un.org</a:t>
            </a:r>
            <a:r>
              <a:rPr lang="en-GB" baseline="0" dirty="0">
                <a:solidFill>
                  <a:srgbClr val="FF0000"/>
                </a:solidFill>
              </a:rPr>
              <a:t>/</a:t>
            </a:r>
            <a:r>
              <a:rPr lang="en-GB" baseline="0" dirty="0" err="1">
                <a:solidFill>
                  <a:srgbClr val="FF0000"/>
                </a:solidFill>
              </a:rPr>
              <a:t>en</a:t>
            </a:r>
            <a:r>
              <a:rPr lang="en-GB" baseline="0" dirty="0">
                <a:solidFill>
                  <a:srgbClr val="FF0000"/>
                </a:solidFill>
              </a:rPr>
              <a:t>/sections/member-states/growth-united-nations-membership-1945-present/</a:t>
            </a:r>
            <a:r>
              <a:rPr lang="en-GB" baseline="0" dirty="0" err="1">
                <a:solidFill>
                  <a:srgbClr val="FF0000"/>
                </a:solidFill>
              </a:rPr>
              <a:t>index.html</a:t>
            </a:r>
            <a:endParaRPr lang="en-GB" baseline="0" dirty="0">
              <a:solidFill>
                <a:srgbClr val="FF0000"/>
              </a:solidFill>
            </a:endParaRPr>
          </a:p>
          <a:p>
            <a:endParaRPr lang="en-GB" baseline="0" dirty="0"/>
          </a:p>
          <a:p>
            <a:endParaRPr lang="en-GB" baseline="0" dirty="0"/>
          </a:p>
        </p:txBody>
      </p:sp>
      <p:sp>
        <p:nvSpPr>
          <p:cNvPr id="4" name="Slide Number Placeholder 3"/>
          <p:cNvSpPr>
            <a:spLocks noGrp="1"/>
          </p:cNvSpPr>
          <p:nvPr>
            <p:ph type="sldNum" sz="quarter" idx="10"/>
          </p:nvPr>
        </p:nvSpPr>
        <p:spPr/>
        <p:txBody>
          <a:bodyPr/>
          <a:lstStyle/>
          <a:p>
            <a:fld id="{5EC8F1EA-E5D5-4549-99DA-9619DDF1849A}" type="slidenum">
              <a:rPr lang="en-GB" smtClean="0"/>
              <a:t>2</a:t>
            </a:fld>
            <a:endParaRPr lang="en-GB"/>
          </a:p>
        </p:txBody>
      </p:sp>
    </p:spTree>
    <p:extLst>
      <p:ext uri="{BB962C8B-B14F-4D97-AF65-F5344CB8AC3E}">
        <p14:creationId xmlns:p14="http://schemas.microsoft.com/office/powerpoint/2010/main" val="37421633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a:p>
            <a:r>
              <a:rPr lang="en-GB" baseline="0" dirty="0"/>
              <a:t>As of 2018, 193 countries belong to the United Nations. </a:t>
            </a:r>
            <a:r>
              <a:rPr lang="en-GB" baseline="0" dirty="0">
                <a:solidFill>
                  <a:srgbClr val="FF0000"/>
                </a:solidFill>
              </a:rPr>
              <a:t>Information about current member countries can be found here: http://</a:t>
            </a:r>
            <a:r>
              <a:rPr lang="en-GB" baseline="0" dirty="0" err="1">
                <a:solidFill>
                  <a:srgbClr val="FF0000"/>
                </a:solidFill>
              </a:rPr>
              <a:t>www.un.org</a:t>
            </a:r>
            <a:r>
              <a:rPr lang="en-GB" baseline="0" dirty="0">
                <a:solidFill>
                  <a:srgbClr val="FF0000"/>
                </a:solidFill>
              </a:rPr>
              <a:t>/</a:t>
            </a:r>
            <a:r>
              <a:rPr lang="en-GB" baseline="0" dirty="0" err="1">
                <a:solidFill>
                  <a:srgbClr val="FF0000"/>
                </a:solidFill>
              </a:rPr>
              <a:t>en</a:t>
            </a:r>
            <a:r>
              <a:rPr lang="en-GB" baseline="0" dirty="0">
                <a:solidFill>
                  <a:srgbClr val="FF0000"/>
                </a:solidFill>
              </a:rPr>
              <a:t>/sections/member-states/growth-united-nations-membership-1945-present/</a:t>
            </a:r>
            <a:r>
              <a:rPr lang="en-GB" baseline="0" dirty="0" err="1">
                <a:solidFill>
                  <a:srgbClr val="FF0000"/>
                </a:solidFill>
              </a:rPr>
              <a:t>index.html</a:t>
            </a:r>
            <a:endParaRPr lang="en-GB" baseline="0" dirty="0">
              <a:solidFill>
                <a:srgbClr val="FF0000"/>
              </a:solidFill>
            </a:endParaRPr>
          </a:p>
          <a:p>
            <a:endParaRPr lang="en-GB" baseline="0" dirty="0"/>
          </a:p>
          <a:p>
            <a:r>
              <a:rPr lang="en-GB" baseline="0" dirty="0"/>
              <a:t>Today they work together to share ideas, develop policies and act to resolve issues of international importance. These include world peace, the promotion of social justice, sustainable development, protection of the environment and refugees, disaster relief and counter-terrorism.</a:t>
            </a:r>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3</a:t>
            </a:fld>
            <a:endParaRPr lang="en-GB"/>
          </a:p>
        </p:txBody>
      </p:sp>
    </p:spTree>
    <p:extLst>
      <p:ext uri="{BB962C8B-B14F-4D97-AF65-F5344CB8AC3E}">
        <p14:creationId xmlns:p14="http://schemas.microsoft.com/office/powerpoint/2010/main" val="26012207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some of the things that member countries agree to uphold and work together to improve</a:t>
            </a:r>
            <a:r>
              <a:rPr lang="en-GB" baseline="0" dirty="0"/>
              <a:t> for their citizens and the citizens of the world.</a:t>
            </a:r>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4</a:t>
            </a:fld>
            <a:endParaRPr lang="en-GB"/>
          </a:p>
        </p:txBody>
      </p:sp>
    </p:spTree>
    <p:extLst>
      <p:ext uri="{BB962C8B-B14F-4D97-AF65-F5344CB8AC3E}">
        <p14:creationId xmlns:p14="http://schemas.microsoft.com/office/powerpoint/2010/main" val="39211937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Human Rights, helping students to understand that every</a:t>
            </a:r>
            <a:r>
              <a:rPr lang="en-GB" baseline="0" dirty="0"/>
              <a:t> human being in the world has the right to live freely, be treated with dignity and respect. This is regardless of race, religion, sexual orientation, gender or disability.  </a:t>
            </a:r>
          </a:p>
          <a:p>
            <a:endParaRPr lang="en-GB" baseline="0" dirty="0"/>
          </a:p>
          <a:p>
            <a:r>
              <a:rPr lang="en-GB" baseline="0" dirty="0"/>
              <a:t>Human Rights recognise that everyone is of equal value and set out how governments should treat citizens to ensure fairness, dignity and respect. Human Rights are written in international agreements such as the Universal Declaration of Human Rights (1948).</a:t>
            </a:r>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5</a:t>
            </a:fld>
            <a:endParaRPr lang="en-GB"/>
          </a:p>
        </p:txBody>
      </p:sp>
    </p:spTree>
    <p:extLst>
      <p:ext uri="{BB962C8B-B14F-4D97-AF65-F5344CB8AC3E}">
        <p14:creationId xmlns:p14="http://schemas.microsoft.com/office/powerpoint/2010/main" val="36230460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All human beings are born free and equal in dignity and rights. </a:t>
            </a:r>
            <a:r>
              <a:rPr lang="en-GB" dirty="0"/>
              <a:t>They are endowed with reason and conscience and should act towards one another in a spirit of brotherhood. </a:t>
            </a:r>
          </a:p>
        </p:txBody>
      </p:sp>
      <p:sp>
        <p:nvSpPr>
          <p:cNvPr id="4" name="Slide Number Placeholder 3"/>
          <p:cNvSpPr>
            <a:spLocks noGrp="1"/>
          </p:cNvSpPr>
          <p:nvPr>
            <p:ph type="sldNum" sz="quarter" idx="10"/>
          </p:nvPr>
        </p:nvSpPr>
        <p:spPr/>
        <p:txBody>
          <a:bodyPr/>
          <a:lstStyle/>
          <a:p>
            <a:fld id="{5EC8F1EA-E5D5-4549-99DA-9619DDF1849A}" type="slidenum">
              <a:rPr lang="en-GB" smtClean="0"/>
              <a:t>6</a:t>
            </a:fld>
            <a:endParaRPr lang="en-GB"/>
          </a:p>
        </p:txBody>
      </p:sp>
    </p:spTree>
    <p:extLst>
      <p:ext uri="{BB962C8B-B14F-4D97-AF65-F5344CB8AC3E}">
        <p14:creationId xmlns:p14="http://schemas.microsoft.com/office/powerpoint/2010/main" val="8058938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Tell students that these rights are for everyone and remain throughout life. People</a:t>
            </a:r>
            <a:r>
              <a:rPr lang="en-GB" baseline="0" dirty="0"/>
              <a:t> with an impairment share the same rights for dignity, fairness, equality, respect and independence.  </a:t>
            </a:r>
          </a:p>
          <a:p>
            <a:endParaRPr lang="en-GB" baseline="0" dirty="0"/>
          </a:p>
          <a:p>
            <a:r>
              <a:rPr lang="en-GB" baseline="0" dirty="0"/>
              <a:t>Can students think of examples of ways in which people with an impairment in their country are denied any of these rights?</a:t>
            </a:r>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7</a:t>
            </a:fld>
            <a:endParaRPr lang="en-GB"/>
          </a:p>
        </p:txBody>
      </p:sp>
    </p:spTree>
    <p:extLst>
      <p:ext uri="{BB962C8B-B14F-4D97-AF65-F5344CB8AC3E}">
        <p14:creationId xmlns:p14="http://schemas.microsoft.com/office/powerpoint/2010/main" val="731741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dirty="0"/>
              <a:t>This</a:t>
            </a:r>
            <a:r>
              <a:rPr lang="en-GB" baseline="0" dirty="0"/>
              <a:t> agreement (‘ the UN Convention’) is specific to persons with disabilities. You may wish to define the term ‘disability’ (used by the UN) and ‘impairment (used by the IPC).  </a:t>
            </a:r>
          </a:p>
          <a:p>
            <a:pPr marL="0" indent="0">
              <a:buNone/>
            </a:pPr>
            <a:r>
              <a:rPr lang="en-GB" sz="1200" dirty="0"/>
              <a:t>Impairment: A physical, mental or sensory loss or abnormality.</a:t>
            </a:r>
          </a:p>
          <a:p>
            <a:pPr marL="0" indent="0">
              <a:buNone/>
            </a:pPr>
            <a:r>
              <a:rPr lang="en-GB" sz="1200" dirty="0"/>
              <a:t>Disability: An impairment causes a disability when it limits the ability to do something that others can do, and places a person at a disadvantage in daily life. </a:t>
            </a:r>
          </a:p>
          <a:p>
            <a:pPr marL="0" indent="0">
              <a:buNone/>
            </a:pPr>
            <a:r>
              <a:rPr lang="en-GB" sz="1200" dirty="0"/>
              <a:t>The impairment, together with environmental and attitudinal barriers, prevents the person from full and effective participation in society on an equal basis with others.   </a:t>
            </a:r>
          </a:p>
          <a:p>
            <a:pPr marL="0" indent="0">
              <a:buNone/>
            </a:pPr>
            <a:endParaRPr lang="en-GB" sz="1200" dirty="0"/>
          </a:p>
          <a:p>
            <a:pPr marL="0" indent="0">
              <a:buNone/>
            </a:pPr>
            <a:r>
              <a:rPr lang="en-GB" baseline="0" dirty="0"/>
              <a:t>Further information to help you can be found in the Theme 1, Unit 1, Teacher’s notes.</a:t>
            </a:r>
            <a:endParaRPr lang="en-GB" sz="1200" dirty="0"/>
          </a:p>
          <a:p>
            <a:endParaRPr lang="en-GB" baseline="0" dirty="0"/>
          </a:p>
          <a:p>
            <a:r>
              <a:rPr lang="en-GB" sz="1200" b="0" i="0" u="none" strike="noStrike" kern="1200" baseline="0" dirty="0">
                <a:solidFill>
                  <a:schemeClr val="tx1"/>
                </a:solidFill>
                <a:latin typeface="+mn-lt"/>
                <a:ea typeface="+mn-ea"/>
                <a:cs typeface="+mn-cs"/>
              </a:rPr>
              <a:t>The UN Convention sets out what countries have to do to make sure that people with a disability have the same rights as all citizens. </a:t>
            </a:r>
            <a:r>
              <a:rPr lang="en-GB" baseline="0" dirty="0"/>
              <a:t>Signatories agree that they will do all they can to uphold their rights to dignity, fairness, equality, respect and independence. </a:t>
            </a:r>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8</a:t>
            </a:fld>
            <a:endParaRPr lang="en-GB"/>
          </a:p>
        </p:txBody>
      </p:sp>
    </p:spTree>
    <p:extLst>
      <p:ext uri="{BB962C8B-B14F-4D97-AF65-F5344CB8AC3E}">
        <p14:creationId xmlns:p14="http://schemas.microsoft.com/office/powerpoint/2010/main" val="40183736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a:t>
            </a:r>
            <a:r>
              <a:rPr lang="en-GB" baseline="0" dirty="0"/>
              <a:t> too long persons with disabilities have been treated as second class citizens, often with no or few rights. They have not been heard and have not had access to the most basic provision of healthcare, education, employment and justice.  </a:t>
            </a:r>
          </a:p>
          <a:p>
            <a:endParaRPr lang="en-GB" baseline="0" dirty="0"/>
          </a:p>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9</a:t>
            </a:fld>
            <a:endParaRPr lang="en-GB"/>
          </a:p>
        </p:txBody>
      </p:sp>
    </p:spTree>
    <p:extLst>
      <p:ext uri="{BB962C8B-B14F-4D97-AF65-F5344CB8AC3E}">
        <p14:creationId xmlns:p14="http://schemas.microsoft.com/office/powerpoint/2010/main" val="39935217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7.emf"/><Relationship Id="rId1" Type="http://schemas.openxmlformats.org/officeDocument/2006/relationships/slideMaster" Target="../slideMasters/slideMaster1.xml"/><Relationship Id="rId5" Type="http://schemas.openxmlformats.org/officeDocument/2006/relationships/image" Target="../media/image1.jpeg"/><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508628E-5BD5-5B45-9ECF-FA55BB5723B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 y="-171400"/>
            <a:ext cx="9143999" cy="5643660"/>
          </a:xfrm>
          <a:prstGeom prst="rect">
            <a:avLst/>
          </a:prstGeom>
        </p:spPr>
      </p:pic>
      <p:pic>
        <p:nvPicPr>
          <p:cNvPr id="9" name="Picture 8" descr="I'm-Possible-logo.png">
            <a:extLst>
              <a:ext uri="{FF2B5EF4-FFF2-40B4-BE49-F238E27FC236}">
                <a16:creationId xmlns:a16="http://schemas.microsoft.com/office/drawing/2014/main" id="{5719D556-576A-774D-9D91-22B5E1DB690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95536" y="332655"/>
            <a:ext cx="2148387" cy="475909"/>
          </a:xfrm>
          <a:prstGeom prst="rect">
            <a:avLst/>
          </a:prstGeom>
        </p:spPr>
      </p:pic>
      <p:sp>
        <p:nvSpPr>
          <p:cNvPr id="17" name="Text Placeholder 16">
            <a:extLst>
              <a:ext uri="{FF2B5EF4-FFF2-40B4-BE49-F238E27FC236}">
                <a16:creationId xmlns:a16="http://schemas.microsoft.com/office/drawing/2014/main" id="{80D2DD4A-79FA-1E40-B44E-8DADFAC14727}"/>
              </a:ext>
            </a:extLst>
          </p:cNvPr>
          <p:cNvSpPr>
            <a:spLocks noGrp="1"/>
          </p:cNvSpPr>
          <p:nvPr>
            <p:ph type="body" sz="quarter" idx="13" hasCustomPrompt="1"/>
          </p:nvPr>
        </p:nvSpPr>
        <p:spPr>
          <a:xfrm>
            <a:off x="404952" y="1483485"/>
            <a:ext cx="7224712" cy="740009"/>
          </a:xfrm>
          <a:prstGeom prst="rect">
            <a:avLst/>
          </a:prstGeom>
        </p:spPr>
        <p:txBody>
          <a:bodyPr lIns="0" tIns="0" rIns="0" bIns="0"/>
          <a:lstStyle>
            <a:lvl1pPr marL="0" indent="0" algn="l">
              <a:buNone/>
              <a:defRPr sz="5400" b="1" i="0">
                <a:solidFill>
                  <a:schemeClr val="bg1"/>
                </a:solidFill>
                <a:latin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None/>
              <a:defRPr/>
            </a:lvl5pPr>
          </a:lstStyle>
          <a:p>
            <a:pPr algn="l"/>
            <a:r>
              <a:rPr lang="en-GB" sz="5400" dirty="0">
                <a:solidFill>
                  <a:schemeClr val="bg1"/>
                </a:solidFill>
                <a:latin typeface="Arial"/>
                <a:cs typeface="Arial"/>
              </a:rPr>
              <a:t>Insert title here</a:t>
            </a:r>
            <a:endParaRPr lang="en-GB" sz="3200" dirty="0">
              <a:solidFill>
                <a:schemeClr val="bg1"/>
              </a:solidFill>
              <a:latin typeface="Arial"/>
              <a:cs typeface="Arial"/>
            </a:endParaRPr>
          </a:p>
        </p:txBody>
      </p:sp>
      <p:sp>
        <p:nvSpPr>
          <p:cNvPr id="18" name="Title 1">
            <a:extLst>
              <a:ext uri="{FF2B5EF4-FFF2-40B4-BE49-F238E27FC236}">
                <a16:creationId xmlns:a16="http://schemas.microsoft.com/office/drawing/2014/main" id="{FC6837C5-679C-6443-BA4F-53A82047FADA}"/>
              </a:ext>
            </a:extLst>
          </p:cNvPr>
          <p:cNvSpPr txBox="1">
            <a:spLocks/>
          </p:cNvSpPr>
          <p:nvPr userDrawn="1"/>
        </p:nvSpPr>
        <p:spPr>
          <a:xfrm>
            <a:off x="481032" y="3455276"/>
            <a:ext cx="7772400" cy="1470025"/>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GB" sz="4800" dirty="0">
              <a:solidFill>
                <a:schemeClr val="bg1"/>
              </a:solidFill>
              <a:latin typeface="Arial"/>
              <a:cs typeface="Arial"/>
            </a:endParaRPr>
          </a:p>
        </p:txBody>
      </p:sp>
      <p:sp>
        <p:nvSpPr>
          <p:cNvPr id="3" name="Subtitle 2"/>
          <p:cNvSpPr>
            <a:spLocks noGrp="1"/>
          </p:cNvSpPr>
          <p:nvPr>
            <p:ph type="subTitle" idx="1"/>
          </p:nvPr>
        </p:nvSpPr>
        <p:spPr>
          <a:xfrm>
            <a:off x="404952" y="2242832"/>
            <a:ext cx="6400800" cy="481246"/>
          </a:xfrm>
          <a:prstGeom prst="rect">
            <a:avLst/>
          </a:prstGeom>
        </p:spPr>
        <p:txBody>
          <a:bodyPr lIns="0" tIns="0" rIns="0" bIns="72000"/>
          <a:lstStyle>
            <a:lvl1pPr marL="0" indent="0" algn="l">
              <a:buNone/>
              <a:defRPr sz="280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Tree>
    <p:extLst>
      <p:ext uri="{BB962C8B-B14F-4D97-AF65-F5344CB8AC3E}">
        <p14:creationId xmlns:p14="http://schemas.microsoft.com/office/powerpoint/2010/main" val="39882318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47F86AAA-51C2-47DF-8CA9-046D53E0385A}" type="datetimeFigureOut">
              <a:rPr lang="en-GB" smtClean="0"/>
              <a:t>27/09/2018</a:t>
            </a:fld>
            <a:endParaRPr lang="en-GB"/>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1F08605F-CCE0-4328-8D53-923FF655045A}" type="slidenum">
              <a:rPr lang="en-GB" smtClean="0"/>
              <a:t>‹#›</a:t>
            </a:fld>
            <a:endParaRPr lang="en-GB"/>
          </a:p>
        </p:txBody>
      </p:sp>
      <p:sp>
        <p:nvSpPr>
          <p:cNvPr id="10" name="Text Placeholder 29">
            <a:extLst>
              <a:ext uri="{FF2B5EF4-FFF2-40B4-BE49-F238E27FC236}">
                <a16:creationId xmlns:a16="http://schemas.microsoft.com/office/drawing/2014/main" id="{8501366E-A92D-9240-AB7C-053B37817FF8}"/>
              </a:ext>
            </a:extLst>
          </p:cNvPr>
          <p:cNvSpPr>
            <a:spLocks noGrp="1"/>
          </p:cNvSpPr>
          <p:nvPr>
            <p:ph type="body" sz="quarter" idx="18" hasCustomPrompt="1"/>
          </p:nvPr>
        </p:nvSpPr>
        <p:spPr>
          <a:xfrm>
            <a:off x="395537" y="1950470"/>
            <a:ext cx="3384376" cy="1910578"/>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11" name="Picture Placeholder 2">
            <a:extLst>
              <a:ext uri="{FF2B5EF4-FFF2-40B4-BE49-F238E27FC236}">
                <a16:creationId xmlns:a16="http://schemas.microsoft.com/office/drawing/2014/main" id="{483B54FE-85BC-5B43-9F7E-A3EF857C29F4}"/>
              </a:ext>
            </a:extLst>
          </p:cNvPr>
          <p:cNvSpPr>
            <a:spLocks noGrp="1"/>
          </p:cNvSpPr>
          <p:nvPr>
            <p:ph type="pic" sz="quarter" idx="20"/>
          </p:nvPr>
        </p:nvSpPr>
        <p:spPr>
          <a:xfrm>
            <a:off x="395536" y="4365104"/>
            <a:ext cx="1605835" cy="1418438"/>
          </a:xfrm>
          <a:prstGeom prst="roundRect">
            <a:avLst>
              <a:gd name="adj" fmla="val 5241"/>
            </a:avLst>
          </a:prstGeom>
          <a:noFill/>
        </p:spPr>
        <p:txBody>
          <a:bodyPr/>
          <a:lstStyle/>
          <a:p>
            <a:endParaRPr lang="en-US"/>
          </a:p>
        </p:txBody>
      </p:sp>
      <p:sp>
        <p:nvSpPr>
          <p:cNvPr id="12" name="Picture Placeholder 2">
            <a:extLst>
              <a:ext uri="{FF2B5EF4-FFF2-40B4-BE49-F238E27FC236}">
                <a16:creationId xmlns:a16="http://schemas.microsoft.com/office/drawing/2014/main" id="{97F57843-E1D7-2248-B2E2-B4E26C75536C}"/>
              </a:ext>
            </a:extLst>
          </p:cNvPr>
          <p:cNvSpPr>
            <a:spLocks noGrp="1"/>
          </p:cNvSpPr>
          <p:nvPr>
            <p:ph type="pic" sz="quarter" idx="21"/>
          </p:nvPr>
        </p:nvSpPr>
        <p:spPr>
          <a:xfrm>
            <a:off x="2174078" y="4365104"/>
            <a:ext cx="1605835" cy="1418438"/>
          </a:xfrm>
          <a:prstGeom prst="roundRect">
            <a:avLst>
              <a:gd name="adj" fmla="val 5241"/>
            </a:avLst>
          </a:prstGeom>
          <a:noFill/>
        </p:spPr>
        <p:txBody>
          <a:bodyPr/>
          <a:lstStyle/>
          <a:p>
            <a:endParaRPr lang="en-US"/>
          </a:p>
        </p:txBody>
      </p:sp>
      <p:sp>
        <p:nvSpPr>
          <p:cNvPr id="13" name="Text Placeholder 29">
            <a:extLst>
              <a:ext uri="{FF2B5EF4-FFF2-40B4-BE49-F238E27FC236}">
                <a16:creationId xmlns:a16="http://schemas.microsoft.com/office/drawing/2014/main" id="{74B3AE2D-AAE9-2041-8A34-7EA2589F07BE}"/>
              </a:ext>
            </a:extLst>
          </p:cNvPr>
          <p:cNvSpPr>
            <a:spLocks noGrp="1"/>
          </p:cNvSpPr>
          <p:nvPr>
            <p:ph type="body" sz="quarter" idx="22" hasCustomPrompt="1"/>
          </p:nvPr>
        </p:nvSpPr>
        <p:spPr>
          <a:xfrm>
            <a:off x="4067944" y="1950470"/>
            <a:ext cx="4618856" cy="3833072"/>
          </a:xfrm>
          <a:prstGeom prst="rect">
            <a:avLst/>
          </a:prstGeom>
        </p:spPr>
        <p:txBody>
          <a:bodyPr wrap="square" lIns="0" tIns="0" rIns="0" bIns="0">
            <a:noAutofit/>
          </a:bodyPr>
          <a:lstStyle>
            <a:lvl1pPr marL="177800" marR="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sz="18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lvl="0"/>
            <a:endParaRPr lang="en-US" dirty="0"/>
          </a:p>
        </p:txBody>
      </p:sp>
    </p:spTree>
    <p:extLst>
      <p:ext uri="{BB962C8B-B14F-4D97-AF65-F5344CB8AC3E}">
        <p14:creationId xmlns:p14="http://schemas.microsoft.com/office/powerpoint/2010/main" val="8260835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8" name="Picture Placeholder 2">
            <a:extLst>
              <a:ext uri="{FF2B5EF4-FFF2-40B4-BE49-F238E27FC236}">
                <a16:creationId xmlns:a16="http://schemas.microsoft.com/office/drawing/2014/main" id="{D7DE2D18-BC81-EE4A-977B-4D10E783A3EA}"/>
              </a:ext>
            </a:extLst>
          </p:cNvPr>
          <p:cNvSpPr>
            <a:spLocks noGrp="1"/>
          </p:cNvSpPr>
          <p:nvPr>
            <p:ph type="pic" sz="quarter" idx="20"/>
          </p:nvPr>
        </p:nvSpPr>
        <p:spPr>
          <a:xfrm>
            <a:off x="1187624" y="2204864"/>
            <a:ext cx="7560840" cy="2520280"/>
          </a:xfrm>
          <a:prstGeom prst="roundRect">
            <a:avLst>
              <a:gd name="adj" fmla="val 5241"/>
            </a:avLst>
          </a:prstGeom>
          <a:noFill/>
        </p:spPr>
        <p:txBody>
          <a:bodyPr/>
          <a:lstStyle/>
          <a:p>
            <a:endParaRPr lang="en-US"/>
          </a:p>
        </p:txBody>
      </p:sp>
      <p:pic>
        <p:nvPicPr>
          <p:cNvPr id="9" name="Picture 8">
            <a:extLst>
              <a:ext uri="{FF2B5EF4-FFF2-40B4-BE49-F238E27FC236}">
                <a16:creationId xmlns:a16="http://schemas.microsoft.com/office/drawing/2014/main" id="{C50840A3-CD3F-C34E-B6BE-2E6D09BE5884}"/>
              </a:ext>
            </a:extLst>
          </p:cNvPr>
          <p:cNvPicPr>
            <a:picLocks noChangeAspect="1"/>
          </p:cNvPicPr>
          <p:nvPr userDrawn="1"/>
        </p:nvPicPr>
        <p:blipFill>
          <a:blip r:embed="rId2"/>
          <a:stretch>
            <a:fillRect/>
          </a:stretch>
        </p:blipFill>
        <p:spPr>
          <a:xfrm>
            <a:off x="395536" y="1844824"/>
            <a:ext cx="3149600" cy="838200"/>
          </a:xfrm>
          <a:prstGeom prst="rect">
            <a:avLst/>
          </a:prstGeom>
        </p:spPr>
      </p:pic>
      <p:sp>
        <p:nvSpPr>
          <p:cNvPr id="10" name="Text Placeholder 29">
            <a:extLst>
              <a:ext uri="{FF2B5EF4-FFF2-40B4-BE49-F238E27FC236}">
                <a16:creationId xmlns:a16="http://schemas.microsoft.com/office/drawing/2014/main" id="{BA6DD170-8F86-B145-99F3-0280CB8F1F20}"/>
              </a:ext>
            </a:extLst>
          </p:cNvPr>
          <p:cNvSpPr>
            <a:spLocks noGrp="1"/>
          </p:cNvSpPr>
          <p:nvPr>
            <p:ph type="body" sz="quarter" idx="17" hasCustomPrompt="1"/>
          </p:nvPr>
        </p:nvSpPr>
        <p:spPr>
          <a:xfrm>
            <a:off x="395536" y="1844824"/>
            <a:ext cx="3149600" cy="838200"/>
          </a:xfrm>
          <a:prstGeom prst="rect">
            <a:avLst/>
          </a:prstGeom>
        </p:spPr>
        <p:txBody>
          <a:bodyPr wrap="square" lIns="0" tIns="0" rIns="0" bIns="0" anchor="ctr">
            <a:noAutofit/>
          </a:bodyPr>
          <a:lstStyle>
            <a:lvl1pPr marL="0" indent="0" algn="ctr">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11" name="Text Placeholder 29">
            <a:extLst>
              <a:ext uri="{FF2B5EF4-FFF2-40B4-BE49-F238E27FC236}">
                <a16:creationId xmlns:a16="http://schemas.microsoft.com/office/drawing/2014/main" id="{5E1F3FD4-9BDF-AB47-AE37-11E8F54847A2}"/>
              </a:ext>
            </a:extLst>
          </p:cNvPr>
          <p:cNvSpPr>
            <a:spLocks noGrp="1"/>
          </p:cNvSpPr>
          <p:nvPr>
            <p:ph type="body" sz="quarter" idx="18" hasCustomPrompt="1"/>
          </p:nvPr>
        </p:nvSpPr>
        <p:spPr>
          <a:xfrm>
            <a:off x="1209004" y="4919446"/>
            <a:ext cx="7539459" cy="792088"/>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Tree>
    <p:extLst>
      <p:ext uri="{BB962C8B-B14F-4D97-AF65-F5344CB8AC3E}">
        <p14:creationId xmlns:p14="http://schemas.microsoft.com/office/powerpoint/2010/main" val="39068417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B28C171-6827-0B4C-A4F1-48ADC8657C5F}"/>
              </a:ext>
            </a:extLst>
          </p:cNvPr>
          <p:cNvSpPr>
            <a:spLocks noGrp="1"/>
          </p:cNvSpPr>
          <p:nvPr>
            <p:ph type="pic" sz="quarter" idx="20"/>
          </p:nvPr>
        </p:nvSpPr>
        <p:spPr>
          <a:xfrm>
            <a:off x="1403648" y="2276872"/>
            <a:ext cx="1224136" cy="1440160"/>
          </a:xfrm>
          <a:prstGeom prst="roundRect">
            <a:avLst>
              <a:gd name="adj" fmla="val 5241"/>
            </a:avLst>
          </a:prstGeom>
          <a:noFill/>
        </p:spPr>
        <p:txBody>
          <a:bodyPr/>
          <a:lstStyle/>
          <a:p>
            <a:endParaRPr lang="en-US"/>
          </a:p>
        </p:txBody>
      </p:sp>
      <p:sp>
        <p:nvSpPr>
          <p:cNvPr id="4" name="Picture Placeholder 2">
            <a:extLst>
              <a:ext uri="{FF2B5EF4-FFF2-40B4-BE49-F238E27FC236}">
                <a16:creationId xmlns:a16="http://schemas.microsoft.com/office/drawing/2014/main" id="{A07BBBC8-BE0F-604F-AB6C-683C39780545}"/>
              </a:ext>
            </a:extLst>
          </p:cNvPr>
          <p:cNvSpPr>
            <a:spLocks noGrp="1"/>
          </p:cNvSpPr>
          <p:nvPr>
            <p:ph type="pic" sz="quarter" idx="21"/>
          </p:nvPr>
        </p:nvSpPr>
        <p:spPr>
          <a:xfrm>
            <a:off x="3923928" y="2276872"/>
            <a:ext cx="1224136" cy="1440160"/>
          </a:xfrm>
          <a:prstGeom prst="roundRect">
            <a:avLst>
              <a:gd name="adj" fmla="val 5241"/>
            </a:avLst>
          </a:prstGeom>
          <a:noFill/>
        </p:spPr>
        <p:txBody>
          <a:bodyPr/>
          <a:lstStyle/>
          <a:p>
            <a:endParaRPr lang="en-US"/>
          </a:p>
        </p:txBody>
      </p:sp>
      <p:sp>
        <p:nvSpPr>
          <p:cNvPr id="5" name="Picture Placeholder 2">
            <a:extLst>
              <a:ext uri="{FF2B5EF4-FFF2-40B4-BE49-F238E27FC236}">
                <a16:creationId xmlns:a16="http://schemas.microsoft.com/office/drawing/2014/main" id="{21D2F5D4-D092-534F-9679-A6D55BD7BD03}"/>
              </a:ext>
            </a:extLst>
          </p:cNvPr>
          <p:cNvSpPr>
            <a:spLocks noGrp="1"/>
          </p:cNvSpPr>
          <p:nvPr>
            <p:ph type="pic" sz="quarter" idx="22"/>
          </p:nvPr>
        </p:nvSpPr>
        <p:spPr>
          <a:xfrm>
            <a:off x="6444208" y="2276872"/>
            <a:ext cx="1224136" cy="1440160"/>
          </a:xfrm>
          <a:prstGeom prst="roundRect">
            <a:avLst>
              <a:gd name="adj" fmla="val 5241"/>
            </a:avLst>
          </a:prstGeom>
          <a:noFill/>
        </p:spPr>
        <p:txBody>
          <a:bodyPr/>
          <a:lstStyle/>
          <a:p>
            <a:endParaRPr lang="en-US"/>
          </a:p>
        </p:txBody>
      </p:sp>
      <p:cxnSp>
        <p:nvCxnSpPr>
          <p:cNvPr id="7" name="Straight Connector 6">
            <a:extLst>
              <a:ext uri="{FF2B5EF4-FFF2-40B4-BE49-F238E27FC236}">
                <a16:creationId xmlns:a16="http://schemas.microsoft.com/office/drawing/2014/main" id="{1D2922D6-8862-224C-99F3-C5F78118E234}"/>
              </a:ext>
            </a:extLst>
          </p:cNvPr>
          <p:cNvCxnSpPr>
            <a:stCxn id="3" idx="3"/>
            <a:endCxn id="4" idx="1"/>
          </p:cNvCxnSpPr>
          <p:nvPr userDrawn="1"/>
        </p:nvCxnSpPr>
        <p:spPr>
          <a:xfrm>
            <a:off x="2627784" y="2996952"/>
            <a:ext cx="1296144" cy="0"/>
          </a:xfrm>
          <a:prstGeom prst="line">
            <a:avLst/>
          </a:prstGeom>
          <a:ln w="28575">
            <a:solidFill>
              <a:srgbClr val="1689E4"/>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9A2B5FA-4FE4-B14C-945B-15882E5AD23C}"/>
              </a:ext>
            </a:extLst>
          </p:cNvPr>
          <p:cNvCxnSpPr/>
          <p:nvPr userDrawn="1"/>
        </p:nvCxnSpPr>
        <p:spPr>
          <a:xfrm>
            <a:off x="5148064" y="2996952"/>
            <a:ext cx="1296144" cy="0"/>
          </a:xfrm>
          <a:prstGeom prst="line">
            <a:avLst/>
          </a:prstGeom>
          <a:ln w="28575">
            <a:solidFill>
              <a:srgbClr val="1689E4"/>
            </a:solidFill>
          </a:ln>
        </p:spPr>
        <p:style>
          <a:lnRef idx="1">
            <a:schemeClr val="accent1"/>
          </a:lnRef>
          <a:fillRef idx="0">
            <a:schemeClr val="accent1"/>
          </a:fillRef>
          <a:effectRef idx="0">
            <a:schemeClr val="accent1"/>
          </a:effectRef>
          <a:fontRef idx="minor">
            <a:schemeClr val="tx1"/>
          </a:fontRef>
        </p:style>
      </p:cxnSp>
      <p:sp>
        <p:nvSpPr>
          <p:cNvPr id="9" name="Text Placeholder 29">
            <a:extLst>
              <a:ext uri="{FF2B5EF4-FFF2-40B4-BE49-F238E27FC236}">
                <a16:creationId xmlns:a16="http://schemas.microsoft.com/office/drawing/2014/main" id="{A216C921-FFBB-3144-8524-403572F54027}"/>
              </a:ext>
            </a:extLst>
          </p:cNvPr>
          <p:cNvSpPr>
            <a:spLocks noGrp="1"/>
          </p:cNvSpPr>
          <p:nvPr>
            <p:ph type="body" sz="quarter" idx="18" hasCustomPrompt="1"/>
          </p:nvPr>
        </p:nvSpPr>
        <p:spPr>
          <a:xfrm>
            <a:off x="827584" y="3861048"/>
            <a:ext cx="2376263" cy="2016224"/>
          </a:xfrm>
          <a:prstGeom prst="rect">
            <a:avLst/>
          </a:prstGeom>
        </p:spPr>
        <p:txBody>
          <a:bodyPr wrap="square" lIns="0" tIns="0" rIns="0" bIns="0">
            <a:noAutofit/>
          </a:bodyPr>
          <a:lstStyle>
            <a:lvl1pPr marL="0" indent="0" algn="ctr">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10" name="Text Placeholder 29">
            <a:extLst>
              <a:ext uri="{FF2B5EF4-FFF2-40B4-BE49-F238E27FC236}">
                <a16:creationId xmlns:a16="http://schemas.microsoft.com/office/drawing/2014/main" id="{B8704D6E-7BF8-934B-92AB-D3DC815E133E}"/>
              </a:ext>
            </a:extLst>
          </p:cNvPr>
          <p:cNvSpPr>
            <a:spLocks noGrp="1"/>
          </p:cNvSpPr>
          <p:nvPr>
            <p:ph type="body" sz="quarter" idx="23" hasCustomPrompt="1"/>
          </p:nvPr>
        </p:nvSpPr>
        <p:spPr>
          <a:xfrm>
            <a:off x="3373845" y="3861048"/>
            <a:ext cx="2376263" cy="2016224"/>
          </a:xfrm>
          <a:prstGeom prst="rect">
            <a:avLst/>
          </a:prstGeom>
        </p:spPr>
        <p:txBody>
          <a:bodyPr wrap="square" lIns="0" tIns="0" rIns="0" bIns="0">
            <a:noAutofit/>
          </a:bodyPr>
          <a:lstStyle>
            <a:lvl1pPr marL="0" indent="0" algn="ctr">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11" name="Text Placeholder 29">
            <a:extLst>
              <a:ext uri="{FF2B5EF4-FFF2-40B4-BE49-F238E27FC236}">
                <a16:creationId xmlns:a16="http://schemas.microsoft.com/office/drawing/2014/main" id="{E4F0D152-3BDA-F548-9EE8-CC27638C81FC}"/>
              </a:ext>
            </a:extLst>
          </p:cNvPr>
          <p:cNvSpPr>
            <a:spLocks noGrp="1"/>
          </p:cNvSpPr>
          <p:nvPr>
            <p:ph type="body" sz="quarter" idx="24" hasCustomPrompt="1"/>
          </p:nvPr>
        </p:nvSpPr>
        <p:spPr>
          <a:xfrm>
            <a:off x="5868144" y="3861048"/>
            <a:ext cx="2376263" cy="2016224"/>
          </a:xfrm>
          <a:prstGeom prst="rect">
            <a:avLst/>
          </a:prstGeom>
        </p:spPr>
        <p:txBody>
          <a:bodyPr wrap="square" lIns="0" tIns="0" rIns="0" bIns="0">
            <a:noAutofit/>
          </a:bodyPr>
          <a:lstStyle>
            <a:lvl1pPr marL="0" indent="0" algn="ctr">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Tree>
    <p:extLst>
      <p:ext uri="{BB962C8B-B14F-4D97-AF65-F5344CB8AC3E}">
        <p14:creationId xmlns:p14="http://schemas.microsoft.com/office/powerpoint/2010/main" val="24970493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0052B410-3BEA-2346-8E45-C3B8DE72DD50}"/>
              </a:ext>
            </a:extLst>
          </p:cNvPr>
          <p:cNvPicPr>
            <a:picLocks noChangeAspect="1"/>
          </p:cNvPicPr>
          <p:nvPr userDrawn="1"/>
        </p:nvPicPr>
        <p:blipFill>
          <a:blip r:embed="rId2"/>
          <a:stretch>
            <a:fillRect/>
          </a:stretch>
        </p:blipFill>
        <p:spPr>
          <a:xfrm>
            <a:off x="673960" y="1966845"/>
            <a:ext cx="3321975" cy="3897075"/>
          </a:xfrm>
          <a:prstGeom prst="rect">
            <a:avLst/>
          </a:prstGeom>
        </p:spPr>
      </p:pic>
      <p:sp>
        <p:nvSpPr>
          <p:cNvPr id="13" name="Picture Placeholder 10">
            <a:extLst>
              <a:ext uri="{FF2B5EF4-FFF2-40B4-BE49-F238E27FC236}">
                <a16:creationId xmlns:a16="http://schemas.microsoft.com/office/drawing/2014/main" id="{2335DC84-779C-B340-B833-01480C7727B8}"/>
              </a:ext>
            </a:extLst>
          </p:cNvPr>
          <p:cNvSpPr>
            <a:spLocks noGrp="1"/>
          </p:cNvSpPr>
          <p:nvPr>
            <p:ph type="pic" sz="quarter" idx="14"/>
          </p:nvPr>
        </p:nvSpPr>
        <p:spPr>
          <a:xfrm>
            <a:off x="4211961" y="1950469"/>
            <a:ext cx="4474840" cy="3913452"/>
          </a:xfrm>
          <a:prstGeom prst="roundRect">
            <a:avLst>
              <a:gd name="adj" fmla="val 4169"/>
            </a:avLst>
          </a:prstGeom>
          <a:noFill/>
          <a:ln>
            <a:noFill/>
          </a:ln>
        </p:spPr>
        <p:style>
          <a:lnRef idx="0">
            <a:scrgbClr r="0" g="0" b="0"/>
          </a:lnRef>
          <a:fillRef idx="0">
            <a:scrgbClr r="0" g="0" b="0"/>
          </a:fillRef>
          <a:effectRef idx="0">
            <a:scrgbClr r="0" g="0" b="0"/>
          </a:effectRef>
          <a:fontRef idx="minor">
            <a:schemeClr val="dk1"/>
          </a:fontRef>
        </p:style>
        <p:txBody>
          <a:bodyPr/>
          <a:lstStyle/>
          <a:p>
            <a:endParaRPr lang="en-US"/>
          </a:p>
        </p:txBody>
      </p:sp>
      <p:sp>
        <p:nvSpPr>
          <p:cNvPr id="19" name="Text Placeholder 31">
            <a:extLst>
              <a:ext uri="{FF2B5EF4-FFF2-40B4-BE49-F238E27FC236}">
                <a16:creationId xmlns:a16="http://schemas.microsoft.com/office/drawing/2014/main" id="{53123E4D-C4BF-2944-8767-5B0DF76FDD2C}"/>
              </a:ext>
            </a:extLst>
          </p:cNvPr>
          <p:cNvSpPr>
            <a:spLocks noGrp="1"/>
          </p:cNvSpPr>
          <p:nvPr>
            <p:ph type="body" sz="quarter" idx="16" hasCustomPrompt="1"/>
          </p:nvPr>
        </p:nvSpPr>
        <p:spPr>
          <a:xfrm>
            <a:off x="4211961" y="5977127"/>
            <a:ext cx="2088232" cy="187472"/>
          </a:xfrm>
          <a:prstGeom prst="rect">
            <a:avLst/>
          </a:prstGeom>
        </p:spPr>
        <p:txBody>
          <a:bodyPr lIns="0" tIns="0" rIns="0" bIns="0"/>
          <a:lstStyle>
            <a:lvl1pPr marL="0" indent="0" algn="l">
              <a:buNone/>
              <a:defRPr sz="1100" b="0" i="0">
                <a:latin typeface="Arial" panose="020B0604020202020204" pitchFamily="34" charset="0"/>
                <a:cs typeface="Arial" panose="020B0604020202020204" pitchFamily="34" charset="0"/>
              </a:defRPr>
            </a:lvl1pPr>
          </a:lstStyle>
          <a:p>
            <a:r>
              <a:rPr lang="en-US" sz="1200" dirty="0">
                <a:solidFill>
                  <a:schemeClr val="tx1">
                    <a:lumMod val="95000"/>
                    <a:lumOff val="5000"/>
                  </a:schemeClr>
                </a:solidFill>
              </a:rPr>
              <a:t>Picture name</a:t>
            </a:r>
            <a:endParaRPr lang="en-GB" sz="1200" b="1" dirty="0">
              <a:solidFill>
                <a:schemeClr val="tx1">
                  <a:lumMod val="95000"/>
                  <a:lumOff val="5000"/>
                </a:schemeClr>
              </a:solidFill>
            </a:endParaRPr>
          </a:p>
        </p:txBody>
      </p:sp>
      <p:pic>
        <p:nvPicPr>
          <p:cNvPr id="28" name="Picture 27">
            <a:extLst>
              <a:ext uri="{FF2B5EF4-FFF2-40B4-BE49-F238E27FC236}">
                <a16:creationId xmlns:a16="http://schemas.microsoft.com/office/drawing/2014/main" id="{001F8A00-5FC0-284D-AA31-CB23F48DAAA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95536" y="1764868"/>
            <a:ext cx="813468" cy="813468"/>
          </a:xfrm>
          <a:prstGeom prst="rect">
            <a:avLst/>
          </a:prstGeom>
        </p:spPr>
      </p:pic>
      <p:sp>
        <p:nvSpPr>
          <p:cNvPr id="30" name="Text Placeholder 29">
            <a:extLst>
              <a:ext uri="{FF2B5EF4-FFF2-40B4-BE49-F238E27FC236}">
                <a16:creationId xmlns:a16="http://schemas.microsoft.com/office/drawing/2014/main" id="{6E6C5F41-0FA2-5C43-8D15-D361B598AFD4}"/>
              </a:ext>
            </a:extLst>
          </p:cNvPr>
          <p:cNvSpPr>
            <a:spLocks noGrp="1"/>
          </p:cNvSpPr>
          <p:nvPr>
            <p:ph type="body" sz="quarter" idx="17" hasCustomPrompt="1"/>
          </p:nvPr>
        </p:nvSpPr>
        <p:spPr>
          <a:xfrm>
            <a:off x="1292133" y="2088749"/>
            <a:ext cx="2487779" cy="720080"/>
          </a:xfrm>
          <a:prstGeom prst="rect">
            <a:avLst/>
          </a:prstGeom>
        </p:spPr>
        <p:txBody>
          <a:bodyPr wrap="square" lIns="0" tIns="0" rIns="0" bIns="0">
            <a:noAutofit/>
          </a:bodyPr>
          <a:lstStyle>
            <a:lvl1pPr marL="0" indent="0" algn="l">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33" name="Text Placeholder 29">
            <a:extLst>
              <a:ext uri="{FF2B5EF4-FFF2-40B4-BE49-F238E27FC236}">
                <a16:creationId xmlns:a16="http://schemas.microsoft.com/office/drawing/2014/main" id="{60B00B0F-0E98-B845-B5BC-A3297CE6ECFF}"/>
              </a:ext>
            </a:extLst>
          </p:cNvPr>
          <p:cNvSpPr>
            <a:spLocks noGrp="1"/>
          </p:cNvSpPr>
          <p:nvPr>
            <p:ph type="body" sz="quarter" idx="18" hasCustomPrompt="1"/>
          </p:nvPr>
        </p:nvSpPr>
        <p:spPr>
          <a:xfrm>
            <a:off x="932093" y="3010806"/>
            <a:ext cx="2847819" cy="2650441"/>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Tree>
    <p:extLst>
      <p:ext uri="{BB962C8B-B14F-4D97-AF65-F5344CB8AC3E}">
        <p14:creationId xmlns:p14="http://schemas.microsoft.com/office/powerpoint/2010/main" val="21415489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0052B410-3BEA-2346-8E45-C3B8DE72DD50}"/>
              </a:ext>
            </a:extLst>
          </p:cNvPr>
          <p:cNvPicPr>
            <a:picLocks noChangeAspect="1"/>
          </p:cNvPicPr>
          <p:nvPr userDrawn="1"/>
        </p:nvPicPr>
        <p:blipFill>
          <a:blip r:embed="rId2"/>
          <a:stretch>
            <a:fillRect/>
          </a:stretch>
        </p:blipFill>
        <p:spPr>
          <a:xfrm>
            <a:off x="673960" y="1966845"/>
            <a:ext cx="3321975" cy="3897075"/>
          </a:xfrm>
          <a:prstGeom prst="rect">
            <a:avLst/>
          </a:prstGeom>
        </p:spPr>
      </p:pic>
      <p:sp>
        <p:nvSpPr>
          <p:cNvPr id="13" name="Picture Placeholder 10">
            <a:extLst>
              <a:ext uri="{FF2B5EF4-FFF2-40B4-BE49-F238E27FC236}">
                <a16:creationId xmlns:a16="http://schemas.microsoft.com/office/drawing/2014/main" id="{2335DC84-779C-B340-B833-01480C7727B8}"/>
              </a:ext>
            </a:extLst>
          </p:cNvPr>
          <p:cNvSpPr>
            <a:spLocks noGrp="1"/>
          </p:cNvSpPr>
          <p:nvPr>
            <p:ph type="pic" sz="quarter" idx="14"/>
          </p:nvPr>
        </p:nvSpPr>
        <p:spPr>
          <a:xfrm>
            <a:off x="4211961" y="1950469"/>
            <a:ext cx="4474840" cy="3913452"/>
          </a:xfrm>
          <a:prstGeom prst="roundRect">
            <a:avLst>
              <a:gd name="adj" fmla="val 4169"/>
            </a:avLst>
          </a:prstGeom>
          <a:noFill/>
          <a:ln>
            <a:noFill/>
          </a:ln>
        </p:spPr>
        <p:style>
          <a:lnRef idx="0">
            <a:scrgbClr r="0" g="0" b="0"/>
          </a:lnRef>
          <a:fillRef idx="0">
            <a:scrgbClr r="0" g="0" b="0"/>
          </a:fillRef>
          <a:effectRef idx="0">
            <a:scrgbClr r="0" g="0" b="0"/>
          </a:effectRef>
          <a:fontRef idx="minor">
            <a:schemeClr val="dk1"/>
          </a:fontRef>
        </p:style>
        <p:txBody>
          <a:bodyPr/>
          <a:lstStyle/>
          <a:p>
            <a:endParaRPr lang="en-US"/>
          </a:p>
        </p:txBody>
      </p:sp>
      <p:sp>
        <p:nvSpPr>
          <p:cNvPr id="19" name="Text Placeholder 31">
            <a:extLst>
              <a:ext uri="{FF2B5EF4-FFF2-40B4-BE49-F238E27FC236}">
                <a16:creationId xmlns:a16="http://schemas.microsoft.com/office/drawing/2014/main" id="{53123E4D-C4BF-2944-8767-5B0DF76FDD2C}"/>
              </a:ext>
            </a:extLst>
          </p:cNvPr>
          <p:cNvSpPr>
            <a:spLocks noGrp="1"/>
          </p:cNvSpPr>
          <p:nvPr>
            <p:ph type="body" sz="quarter" idx="16" hasCustomPrompt="1"/>
          </p:nvPr>
        </p:nvSpPr>
        <p:spPr>
          <a:xfrm>
            <a:off x="4211961" y="5977127"/>
            <a:ext cx="2088232" cy="187472"/>
          </a:xfrm>
          <a:prstGeom prst="rect">
            <a:avLst/>
          </a:prstGeom>
        </p:spPr>
        <p:txBody>
          <a:bodyPr lIns="0" tIns="0" rIns="0" bIns="0"/>
          <a:lstStyle>
            <a:lvl1pPr marL="0" indent="0" algn="l">
              <a:buNone/>
              <a:defRPr sz="1100" b="0" i="0">
                <a:latin typeface="Arial" panose="020B0604020202020204" pitchFamily="34" charset="0"/>
                <a:cs typeface="Arial" panose="020B0604020202020204" pitchFamily="34" charset="0"/>
              </a:defRPr>
            </a:lvl1pPr>
          </a:lstStyle>
          <a:p>
            <a:r>
              <a:rPr lang="en-US" sz="1200" dirty="0">
                <a:solidFill>
                  <a:schemeClr val="tx1">
                    <a:lumMod val="95000"/>
                    <a:lumOff val="5000"/>
                  </a:schemeClr>
                </a:solidFill>
              </a:rPr>
              <a:t>Picture name</a:t>
            </a:r>
            <a:endParaRPr lang="en-GB" sz="1200" b="1" dirty="0">
              <a:solidFill>
                <a:schemeClr val="tx1">
                  <a:lumMod val="95000"/>
                  <a:lumOff val="5000"/>
                </a:schemeClr>
              </a:solidFill>
            </a:endParaRPr>
          </a:p>
        </p:txBody>
      </p:sp>
      <p:pic>
        <p:nvPicPr>
          <p:cNvPr id="28" name="Picture 27">
            <a:extLst>
              <a:ext uri="{FF2B5EF4-FFF2-40B4-BE49-F238E27FC236}">
                <a16:creationId xmlns:a16="http://schemas.microsoft.com/office/drawing/2014/main" id="{001F8A00-5FC0-284D-AA31-CB23F48DAAA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95536" y="1764868"/>
            <a:ext cx="813468" cy="813468"/>
          </a:xfrm>
          <a:prstGeom prst="rect">
            <a:avLst/>
          </a:prstGeom>
        </p:spPr>
      </p:pic>
      <p:sp>
        <p:nvSpPr>
          <p:cNvPr id="30" name="Text Placeholder 29">
            <a:extLst>
              <a:ext uri="{FF2B5EF4-FFF2-40B4-BE49-F238E27FC236}">
                <a16:creationId xmlns:a16="http://schemas.microsoft.com/office/drawing/2014/main" id="{6E6C5F41-0FA2-5C43-8D15-D361B598AFD4}"/>
              </a:ext>
            </a:extLst>
          </p:cNvPr>
          <p:cNvSpPr>
            <a:spLocks noGrp="1"/>
          </p:cNvSpPr>
          <p:nvPr>
            <p:ph type="body" sz="quarter" idx="17" hasCustomPrompt="1"/>
          </p:nvPr>
        </p:nvSpPr>
        <p:spPr>
          <a:xfrm>
            <a:off x="1292133" y="2088749"/>
            <a:ext cx="2487779" cy="720080"/>
          </a:xfrm>
          <a:prstGeom prst="rect">
            <a:avLst/>
          </a:prstGeom>
        </p:spPr>
        <p:txBody>
          <a:bodyPr wrap="square" lIns="0" tIns="0" rIns="0" bIns="0">
            <a:noAutofit/>
          </a:bodyPr>
          <a:lstStyle>
            <a:lvl1pPr marL="0" indent="0" algn="l">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33" name="Text Placeholder 29">
            <a:extLst>
              <a:ext uri="{FF2B5EF4-FFF2-40B4-BE49-F238E27FC236}">
                <a16:creationId xmlns:a16="http://schemas.microsoft.com/office/drawing/2014/main" id="{60B00B0F-0E98-B845-B5BC-A3297CE6ECFF}"/>
              </a:ext>
            </a:extLst>
          </p:cNvPr>
          <p:cNvSpPr>
            <a:spLocks noGrp="1"/>
          </p:cNvSpPr>
          <p:nvPr>
            <p:ph type="body" sz="quarter" idx="18" hasCustomPrompt="1"/>
          </p:nvPr>
        </p:nvSpPr>
        <p:spPr>
          <a:xfrm>
            <a:off x="932093" y="3010806"/>
            <a:ext cx="2847819" cy="2650441"/>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Tree>
    <p:extLst>
      <p:ext uri="{BB962C8B-B14F-4D97-AF65-F5344CB8AC3E}">
        <p14:creationId xmlns:p14="http://schemas.microsoft.com/office/powerpoint/2010/main" val="20470731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13" name="Picture Placeholder 10">
            <a:extLst>
              <a:ext uri="{FF2B5EF4-FFF2-40B4-BE49-F238E27FC236}">
                <a16:creationId xmlns:a16="http://schemas.microsoft.com/office/drawing/2014/main" id="{2335DC84-779C-B340-B833-01480C7727B8}"/>
              </a:ext>
            </a:extLst>
          </p:cNvPr>
          <p:cNvSpPr>
            <a:spLocks noGrp="1"/>
          </p:cNvSpPr>
          <p:nvPr>
            <p:ph type="pic" sz="quarter" idx="14"/>
          </p:nvPr>
        </p:nvSpPr>
        <p:spPr>
          <a:xfrm>
            <a:off x="4211961" y="1950469"/>
            <a:ext cx="4474840" cy="3913452"/>
          </a:xfrm>
          <a:prstGeom prst="roundRect">
            <a:avLst>
              <a:gd name="adj" fmla="val 4169"/>
            </a:avLst>
          </a:prstGeom>
          <a:noFill/>
          <a:ln>
            <a:noFill/>
          </a:ln>
        </p:spPr>
        <p:style>
          <a:lnRef idx="0">
            <a:scrgbClr r="0" g="0" b="0"/>
          </a:lnRef>
          <a:fillRef idx="0">
            <a:scrgbClr r="0" g="0" b="0"/>
          </a:fillRef>
          <a:effectRef idx="0">
            <a:scrgbClr r="0" g="0" b="0"/>
          </a:effectRef>
          <a:fontRef idx="minor">
            <a:schemeClr val="dk1"/>
          </a:fontRef>
        </p:style>
        <p:txBody>
          <a:bodyPr/>
          <a:lstStyle/>
          <a:p>
            <a:endParaRPr lang="en-US"/>
          </a:p>
        </p:txBody>
      </p:sp>
      <p:sp>
        <p:nvSpPr>
          <p:cNvPr id="19" name="Text Placeholder 31">
            <a:extLst>
              <a:ext uri="{FF2B5EF4-FFF2-40B4-BE49-F238E27FC236}">
                <a16:creationId xmlns:a16="http://schemas.microsoft.com/office/drawing/2014/main" id="{53123E4D-C4BF-2944-8767-5B0DF76FDD2C}"/>
              </a:ext>
            </a:extLst>
          </p:cNvPr>
          <p:cNvSpPr>
            <a:spLocks noGrp="1"/>
          </p:cNvSpPr>
          <p:nvPr>
            <p:ph type="body" sz="quarter" idx="16" hasCustomPrompt="1"/>
          </p:nvPr>
        </p:nvSpPr>
        <p:spPr>
          <a:xfrm>
            <a:off x="4211961" y="5977127"/>
            <a:ext cx="2088232" cy="187472"/>
          </a:xfrm>
          <a:prstGeom prst="rect">
            <a:avLst/>
          </a:prstGeom>
        </p:spPr>
        <p:txBody>
          <a:bodyPr lIns="0" tIns="0" rIns="0" bIns="0"/>
          <a:lstStyle>
            <a:lvl1pPr marL="0" indent="0" algn="l">
              <a:buNone/>
              <a:defRPr sz="1100" b="0" i="0">
                <a:latin typeface="Arial" panose="020B0604020202020204" pitchFamily="34" charset="0"/>
                <a:cs typeface="Arial" panose="020B0604020202020204" pitchFamily="34" charset="0"/>
              </a:defRPr>
            </a:lvl1pPr>
          </a:lstStyle>
          <a:p>
            <a:r>
              <a:rPr lang="en-US" sz="1200" dirty="0">
                <a:solidFill>
                  <a:schemeClr val="tx1">
                    <a:lumMod val="95000"/>
                    <a:lumOff val="5000"/>
                  </a:schemeClr>
                </a:solidFill>
              </a:rPr>
              <a:t>Picture name</a:t>
            </a:r>
            <a:endParaRPr lang="en-GB" sz="1200" b="1" dirty="0">
              <a:solidFill>
                <a:schemeClr val="tx1">
                  <a:lumMod val="95000"/>
                  <a:lumOff val="5000"/>
                </a:schemeClr>
              </a:solidFill>
            </a:endParaRPr>
          </a:p>
        </p:txBody>
      </p:sp>
      <p:sp>
        <p:nvSpPr>
          <p:cNvPr id="33" name="Text Placeholder 29">
            <a:extLst>
              <a:ext uri="{FF2B5EF4-FFF2-40B4-BE49-F238E27FC236}">
                <a16:creationId xmlns:a16="http://schemas.microsoft.com/office/drawing/2014/main" id="{60B00B0F-0E98-B845-B5BC-A3297CE6ECFF}"/>
              </a:ext>
            </a:extLst>
          </p:cNvPr>
          <p:cNvSpPr>
            <a:spLocks noGrp="1"/>
          </p:cNvSpPr>
          <p:nvPr>
            <p:ph type="body" sz="quarter" idx="18" hasCustomPrompt="1"/>
          </p:nvPr>
        </p:nvSpPr>
        <p:spPr>
          <a:xfrm>
            <a:off x="395537" y="1950470"/>
            <a:ext cx="3384376" cy="3710778"/>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Tree>
    <p:extLst>
      <p:ext uri="{BB962C8B-B14F-4D97-AF65-F5344CB8AC3E}">
        <p14:creationId xmlns:p14="http://schemas.microsoft.com/office/powerpoint/2010/main" val="1872095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3" name="Rounded Rectangle 2">
            <a:extLst>
              <a:ext uri="{FF2B5EF4-FFF2-40B4-BE49-F238E27FC236}">
                <a16:creationId xmlns:a16="http://schemas.microsoft.com/office/drawing/2014/main" id="{69932948-CAC5-EC49-A3D4-E3B16C6866E4}"/>
              </a:ext>
            </a:extLst>
          </p:cNvPr>
          <p:cNvSpPr/>
          <p:nvPr userDrawn="1"/>
        </p:nvSpPr>
        <p:spPr>
          <a:xfrm>
            <a:off x="683568" y="1763824"/>
            <a:ext cx="3240000" cy="813468"/>
          </a:xfrm>
          <a:prstGeom prst="roundRect">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7">
            <a:extLst>
              <a:ext uri="{FF2B5EF4-FFF2-40B4-BE49-F238E27FC236}">
                <a16:creationId xmlns:a16="http://schemas.microsoft.com/office/drawing/2014/main" id="{751365BE-0EE9-B248-BC18-2DCBDD3EC96F}"/>
              </a:ext>
            </a:extLst>
          </p:cNvPr>
          <p:cNvSpPr>
            <a:spLocks noGrp="1"/>
          </p:cNvSpPr>
          <p:nvPr>
            <p:ph type="pic" sz="quarter" idx="10"/>
          </p:nvPr>
        </p:nvSpPr>
        <p:spPr>
          <a:xfrm>
            <a:off x="0" y="620688"/>
            <a:ext cx="9144000" cy="6237312"/>
          </a:xfrm>
          <a:prstGeom prst="rect">
            <a:avLst/>
          </a:prstGeom>
          <a:noFill/>
        </p:spPr>
        <p:txBody>
          <a:bodyPr/>
          <a:lstStyle/>
          <a:p>
            <a:endParaRPr lang="en-US" dirty="0"/>
          </a:p>
        </p:txBody>
      </p:sp>
      <p:pic>
        <p:nvPicPr>
          <p:cNvPr id="10" name="Picture 9">
            <a:extLst>
              <a:ext uri="{FF2B5EF4-FFF2-40B4-BE49-F238E27FC236}">
                <a16:creationId xmlns:a16="http://schemas.microsoft.com/office/drawing/2014/main" id="{EE7E4E5E-2E15-4A43-9DD1-08B6331D9DF5}"/>
              </a:ext>
            </a:extLst>
          </p:cNvPr>
          <p:cNvPicPr>
            <a:picLocks noChangeAspect="1"/>
          </p:cNvPicPr>
          <p:nvPr userDrawn="1"/>
        </p:nvPicPr>
        <p:blipFill>
          <a:blip r:embed="rId2">
            <a:alphaModFix amt="60000"/>
          </a:blip>
          <a:stretch>
            <a:fillRect/>
          </a:stretch>
        </p:blipFill>
        <p:spPr>
          <a:xfrm>
            <a:off x="-409424" y="2697336"/>
            <a:ext cx="4333552" cy="1955800"/>
          </a:xfrm>
          <a:prstGeom prst="rect">
            <a:avLst/>
          </a:prstGeom>
        </p:spPr>
      </p:pic>
      <p:pic>
        <p:nvPicPr>
          <p:cNvPr id="16" name="Picture 15">
            <a:extLst>
              <a:ext uri="{FF2B5EF4-FFF2-40B4-BE49-F238E27FC236}">
                <a16:creationId xmlns:a16="http://schemas.microsoft.com/office/drawing/2014/main" id="{BB52A1DD-6B1D-E54D-8691-F0AB39C9F71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95536" y="1764868"/>
            <a:ext cx="813468" cy="813468"/>
          </a:xfrm>
          <a:prstGeom prst="rect">
            <a:avLst/>
          </a:prstGeom>
        </p:spPr>
      </p:pic>
      <p:sp>
        <p:nvSpPr>
          <p:cNvPr id="17" name="Text Placeholder 29">
            <a:extLst>
              <a:ext uri="{FF2B5EF4-FFF2-40B4-BE49-F238E27FC236}">
                <a16:creationId xmlns:a16="http://schemas.microsoft.com/office/drawing/2014/main" id="{C31514A5-A710-5A4A-8028-DC13FC642BAD}"/>
              </a:ext>
            </a:extLst>
          </p:cNvPr>
          <p:cNvSpPr>
            <a:spLocks noGrp="1"/>
          </p:cNvSpPr>
          <p:nvPr>
            <p:ph type="body" sz="quarter" idx="17" hasCustomPrompt="1"/>
          </p:nvPr>
        </p:nvSpPr>
        <p:spPr>
          <a:xfrm>
            <a:off x="1322676" y="2005532"/>
            <a:ext cx="2487779" cy="332139"/>
          </a:xfrm>
          <a:prstGeom prst="rect">
            <a:avLst/>
          </a:prstGeom>
        </p:spPr>
        <p:txBody>
          <a:bodyPr wrap="square" lIns="0" tIns="0" rIns="0" bIns="0">
            <a:noAutofit/>
          </a:bodyPr>
          <a:lstStyle>
            <a:lvl1pPr marL="0" indent="0" algn="l">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21" name="Text Placeholder 29">
            <a:extLst>
              <a:ext uri="{FF2B5EF4-FFF2-40B4-BE49-F238E27FC236}">
                <a16:creationId xmlns:a16="http://schemas.microsoft.com/office/drawing/2014/main" id="{AB0A97C9-D463-2845-8806-1C3407144930}"/>
              </a:ext>
            </a:extLst>
          </p:cNvPr>
          <p:cNvSpPr>
            <a:spLocks noGrp="1"/>
          </p:cNvSpPr>
          <p:nvPr>
            <p:ph type="body" sz="quarter" idx="18" hasCustomPrompt="1"/>
          </p:nvPr>
        </p:nvSpPr>
        <p:spPr>
          <a:xfrm>
            <a:off x="467544" y="3218931"/>
            <a:ext cx="3240360" cy="1434205"/>
          </a:xfrm>
          <a:prstGeom prst="rect">
            <a:avLst/>
          </a:prstGeom>
          <a:noFill/>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pic>
        <p:nvPicPr>
          <p:cNvPr id="11" name="Picture 10" descr="I'm-Possible-logo.png">
            <a:extLst>
              <a:ext uri="{FF2B5EF4-FFF2-40B4-BE49-F238E27FC236}">
                <a16:creationId xmlns:a16="http://schemas.microsoft.com/office/drawing/2014/main" id="{2F7ED77C-7665-684A-A5B2-67B2CFCBCBA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95536" y="194845"/>
            <a:ext cx="1745411" cy="386642"/>
          </a:xfrm>
          <a:prstGeom prst="rect">
            <a:avLst/>
          </a:prstGeom>
        </p:spPr>
      </p:pic>
      <p:pic>
        <p:nvPicPr>
          <p:cNvPr id="12" name="Picture 11">
            <a:extLst>
              <a:ext uri="{FF2B5EF4-FFF2-40B4-BE49-F238E27FC236}">
                <a16:creationId xmlns:a16="http://schemas.microsoft.com/office/drawing/2014/main" id="{EA9C7DEA-70B3-CC4C-B0CD-E2C26FC83A3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256" y="-165059"/>
            <a:ext cx="9144000" cy="1826263"/>
          </a:xfrm>
          <a:prstGeom prst="rect">
            <a:avLst/>
          </a:prstGeom>
        </p:spPr>
      </p:pic>
      <p:pic>
        <p:nvPicPr>
          <p:cNvPr id="13" name="Picture 12" descr="I'm-Possible-logo.png">
            <a:extLst>
              <a:ext uri="{FF2B5EF4-FFF2-40B4-BE49-F238E27FC236}">
                <a16:creationId xmlns:a16="http://schemas.microsoft.com/office/drawing/2014/main" id="{E0CE6E23-C351-194B-8251-90DE35EC42C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47936" y="347245"/>
            <a:ext cx="1745411" cy="386642"/>
          </a:xfrm>
          <a:prstGeom prst="rect">
            <a:avLst/>
          </a:prstGeom>
        </p:spPr>
      </p:pic>
      <p:grpSp>
        <p:nvGrpSpPr>
          <p:cNvPr id="2" name="Group 1">
            <a:extLst>
              <a:ext uri="{FF2B5EF4-FFF2-40B4-BE49-F238E27FC236}">
                <a16:creationId xmlns:a16="http://schemas.microsoft.com/office/drawing/2014/main" id="{438780AF-A937-FE42-ADBF-DB2A45961328}"/>
              </a:ext>
            </a:extLst>
          </p:cNvPr>
          <p:cNvGrpSpPr/>
          <p:nvPr userDrawn="1"/>
        </p:nvGrpSpPr>
        <p:grpSpPr>
          <a:xfrm>
            <a:off x="0" y="-163230"/>
            <a:ext cx="9144000" cy="1826263"/>
            <a:chOff x="0" y="-163230"/>
            <a:chExt cx="9144000" cy="1826263"/>
          </a:xfrm>
        </p:grpSpPr>
        <p:pic>
          <p:nvPicPr>
            <p:cNvPr id="14" name="Picture 13">
              <a:extLst>
                <a:ext uri="{FF2B5EF4-FFF2-40B4-BE49-F238E27FC236}">
                  <a16:creationId xmlns:a16="http://schemas.microsoft.com/office/drawing/2014/main" id="{90C01EBC-8602-924F-93C4-09C171D08E9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0" y="-163230"/>
              <a:ext cx="9144000" cy="1826263"/>
            </a:xfrm>
            <a:prstGeom prst="rect">
              <a:avLst/>
            </a:prstGeom>
          </p:spPr>
        </p:pic>
        <p:pic>
          <p:nvPicPr>
            <p:cNvPr id="15" name="Picture 14" descr="I'm-Possible-logo.png">
              <a:extLst>
                <a:ext uri="{FF2B5EF4-FFF2-40B4-BE49-F238E27FC236}">
                  <a16:creationId xmlns:a16="http://schemas.microsoft.com/office/drawing/2014/main" id="{4B47BE60-C665-1646-9914-94DD046ADA1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49192" y="349074"/>
              <a:ext cx="1745411" cy="386642"/>
            </a:xfrm>
            <a:prstGeom prst="rect">
              <a:avLst/>
            </a:prstGeom>
          </p:spPr>
        </p:pic>
      </p:grpSp>
    </p:spTree>
    <p:extLst>
      <p:ext uri="{BB962C8B-B14F-4D97-AF65-F5344CB8AC3E}">
        <p14:creationId xmlns:p14="http://schemas.microsoft.com/office/powerpoint/2010/main" val="3662668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BC3C3B5-095E-9C44-B2E8-84A9283C8D11}"/>
              </a:ext>
            </a:extLst>
          </p:cNvPr>
          <p:cNvPicPr>
            <a:picLocks noChangeAspect="1"/>
          </p:cNvPicPr>
          <p:nvPr userDrawn="1"/>
        </p:nvPicPr>
        <p:blipFill>
          <a:blip r:embed="rId2"/>
          <a:stretch>
            <a:fillRect/>
          </a:stretch>
        </p:blipFill>
        <p:spPr>
          <a:xfrm>
            <a:off x="673960" y="1966845"/>
            <a:ext cx="3321975" cy="3897075"/>
          </a:xfrm>
          <a:prstGeom prst="rect">
            <a:avLst/>
          </a:prstGeom>
        </p:spPr>
      </p:pic>
      <p:sp>
        <p:nvSpPr>
          <p:cNvPr id="13" name="Text Placeholder 29">
            <a:extLst>
              <a:ext uri="{FF2B5EF4-FFF2-40B4-BE49-F238E27FC236}">
                <a16:creationId xmlns:a16="http://schemas.microsoft.com/office/drawing/2014/main" id="{59837E2E-6B5C-7E42-8910-AC96F2BB14DD}"/>
              </a:ext>
            </a:extLst>
          </p:cNvPr>
          <p:cNvSpPr>
            <a:spLocks noGrp="1"/>
          </p:cNvSpPr>
          <p:nvPr>
            <p:ph type="body" sz="quarter" idx="17" hasCustomPrompt="1"/>
          </p:nvPr>
        </p:nvSpPr>
        <p:spPr>
          <a:xfrm>
            <a:off x="1292133" y="2088749"/>
            <a:ext cx="2487779" cy="720080"/>
          </a:xfrm>
          <a:prstGeom prst="rect">
            <a:avLst/>
          </a:prstGeom>
        </p:spPr>
        <p:txBody>
          <a:bodyPr wrap="square" lIns="0" tIns="0" rIns="0" bIns="0" anchor="ctr">
            <a:noAutofit/>
          </a:bodyPr>
          <a:lstStyle>
            <a:lvl1pPr marL="0" indent="0" algn="l">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14" name="Text Placeholder 29">
            <a:extLst>
              <a:ext uri="{FF2B5EF4-FFF2-40B4-BE49-F238E27FC236}">
                <a16:creationId xmlns:a16="http://schemas.microsoft.com/office/drawing/2014/main" id="{8A51226D-AF92-864F-BF0D-88665CAD8C7D}"/>
              </a:ext>
            </a:extLst>
          </p:cNvPr>
          <p:cNvSpPr>
            <a:spLocks noGrp="1"/>
          </p:cNvSpPr>
          <p:nvPr>
            <p:ph type="body" sz="quarter" idx="18" hasCustomPrompt="1"/>
          </p:nvPr>
        </p:nvSpPr>
        <p:spPr>
          <a:xfrm>
            <a:off x="932093" y="3010806"/>
            <a:ext cx="2847819" cy="2650441"/>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pic>
        <p:nvPicPr>
          <p:cNvPr id="17" name="Picture 16">
            <a:extLst>
              <a:ext uri="{FF2B5EF4-FFF2-40B4-BE49-F238E27FC236}">
                <a16:creationId xmlns:a16="http://schemas.microsoft.com/office/drawing/2014/main" id="{B124FE5D-81EB-3743-97DF-546BF406451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95536" y="1764868"/>
            <a:ext cx="813468" cy="813468"/>
          </a:xfrm>
          <a:prstGeom prst="rect">
            <a:avLst/>
          </a:prstGeom>
        </p:spPr>
      </p:pic>
      <p:pic>
        <p:nvPicPr>
          <p:cNvPr id="26" name="Picture 25">
            <a:extLst>
              <a:ext uri="{FF2B5EF4-FFF2-40B4-BE49-F238E27FC236}">
                <a16:creationId xmlns:a16="http://schemas.microsoft.com/office/drawing/2014/main" id="{C06934FE-A017-1E49-906D-A321A512F5A2}"/>
              </a:ext>
            </a:extLst>
          </p:cNvPr>
          <p:cNvPicPr>
            <a:picLocks noChangeAspect="1"/>
          </p:cNvPicPr>
          <p:nvPr userDrawn="1"/>
        </p:nvPicPr>
        <p:blipFill>
          <a:blip r:embed="rId2"/>
          <a:stretch>
            <a:fillRect/>
          </a:stretch>
        </p:blipFill>
        <p:spPr>
          <a:xfrm>
            <a:off x="4994441" y="1966845"/>
            <a:ext cx="3321975" cy="3897075"/>
          </a:xfrm>
          <a:prstGeom prst="rect">
            <a:avLst/>
          </a:prstGeom>
        </p:spPr>
      </p:pic>
      <p:sp>
        <p:nvSpPr>
          <p:cNvPr id="27" name="Text Placeholder 29">
            <a:extLst>
              <a:ext uri="{FF2B5EF4-FFF2-40B4-BE49-F238E27FC236}">
                <a16:creationId xmlns:a16="http://schemas.microsoft.com/office/drawing/2014/main" id="{A89F2DCC-8942-814B-8EEA-80990CCA27A1}"/>
              </a:ext>
            </a:extLst>
          </p:cNvPr>
          <p:cNvSpPr>
            <a:spLocks noGrp="1"/>
          </p:cNvSpPr>
          <p:nvPr>
            <p:ph type="body" sz="quarter" idx="19" hasCustomPrompt="1"/>
          </p:nvPr>
        </p:nvSpPr>
        <p:spPr>
          <a:xfrm>
            <a:off x="5612614" y="2088749"/>
            <a:ext cx="2487779" cy="720080"/>
          </a:xfrm>
          <a:prstGeom prst="rect">
            <a:avLst/>
          </a:prstGeom>
        </p:spPr>
        <p:txBody>
          <a:bodyPr wrap="square" lIns="0" tIns="0" rIns="0" bIns="0" anchor="ctr">
            <a:noAutofit/>
          </a:bodyPr>
          <a:lstStyle>
            <a:lvl1pPr marL="0" indent="0" algn="l">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28" name="Text Placeholder 29">
            <a:extLst>
              <a:ext uri="{FF2B5EF4-FFF2-40B4-BE49-F238E27FC236}">
                <a16:creationId xmlns:a16="http://schemas.microsoft.com/office/drawing/2014/main" id="{00CC8E5A-CC42-C846-8AB7-ED1604090377}"/>
              </a:ext>
            </a:extLst>
          </p:cNvPr>
          <p:cNvSpPr>
            <a:spLocks noGrp="1"/>
          </p:cNvSpPr>
          <p:nvPr>
            <p:ph type="body" sz="quarter" idx="20" hasCustomPrompt="1"/>
          </p:nvPr>
        </p:nvSpPr>
        <p:spPr>
          <a:xfrm>
            <a:off x="5252574" y="3010806"/>
            <a:ext cx="2847819" cy="2650441"/>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pic>
        <p:nvPicPr>
          <p:cNvPr id="29" name="Picture 28">
            <a:extLst>
              <a:ext uri="{FF2B5EF4-FFF2-40B4-BE49-F238E27FC236}">
                <a16:creationId xmlns:a16="http://schemas.microsoft.com/office/drawing/2014/main" id="{C9A0E7AA-5E72-FD40-A185-20C82CEA823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716017" y="1764868"/>
            <a:ext cx="813468" cy="813468"/>
          </a:xfrm>
          <a:prstGeom prst="rect">
            <a:avLst/>
          </a:prstGeom>
        </p:spPr>
      </p:pic>
    </p:spTree>
    <p:extLst>
      <p:ext uri="{BB962C8B-B14F-4D97-AF65-F5344CB8AC3E}">
        <p14:creationId xmlns:p14="http://schemas.microsoft.com/office/powerpoint/2010/main" val="138365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2" name="Rounded Rectangle 11">
            <a:extLst>
              <a:ext uri="{FF2B5EF4-FFF2-40B4-BE49-F238E27FC236}">
                <a16:creationId xmlns:a16="http://schemas.microsoft.com/office/drawing/2014/main" id="{E9009D76-AA94-694E-980C-D3E3B4DF850A}"/>
              </a:ext>
            </a:extLst>
          </p:cNvPr>
          <p:cNvSpPr/>
          <p:nvPr userDrawn="1"/>
        </p:nvSpPr>
        <p:spPr>
          <a:xfrm>
            <a:off x="673959" y="1992394"/>
            <a:ext cx="7448020" cy="813468"/>
          </a:xfrm>
          <a:prstGeom prst="roundRect">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a:extLst>
              <a:ext uri="{FF2B5EF4-FFF2-40B4-BE49-F238E27FC236}">
                <a16:creationId xmlns:a16="http://schemas.microsoft.com/office/drawing/2014/main" id="{D0587052-F1D5-5B41-A4C1-00997D3B3C4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5536" y="1764868"/>
            <a:ext cx="813468" cy="813468"/>
          </a:xfrm>
          <a:prstGeom prst="rect">
            <a:avLst/>
          </a:prstGeom>
        </p:spPr>
      </p:pic>
    </p:spTree>
    <p:extLst>
      <p:ext uri="{BB962C8B-B14F-4D97-AF65-F5344CB8AC3E}">
        <p14:creationId xmlns:p14="http://schemas.microsoft.com/office/powerpoint/2010/main" val="23616388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713665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590E8D8E-DE1C-7142-AAD1-B706A0EFC2D8}"/>
              </a:ext>
            </a:extLst>
          </p:cNvPr>
          <p:cNvSpPr>
            <a:spLocks noGrp="1"/>
          </p:cNvSpPr>
          <p:nvPr>
            <p:ph type="pic" sz="quarter" idx="20"/>
          </p:nvPr>
        </p:nvSpPr>
        <p:spPr>
          <a:xfrm>
            <a:off x="395536" y="2348880"/>
            <a:ext cx="3888432" cy="3434662"/>
          </a:xfrm>
          <a:prstGeom prst="roundRect">
            <a:avLst>
              <a:gd name="adj" fmla="val 5241"/>
            </a:avLst>
          </a:prstGeom>
          <a:noFill/>
        </p:spPr>
        <p:txBody>
          <a:bodyPr/>
          <a:lstStyle/>
          <a:p>
            <a:endParaRPr lang="en-US"/>
          </a:p>
        </p:txBody>
      </p:sp>
      <p:pic>
        <p:nvPicPr>
          <p:cNvPr id="10" name="Picture 9">
            <a:extLst>
              <a:ext uri="{FF2B5EF4-FFF2-40B4-BE49-F238E27FC236}">
                <a16:creationId xmlns:a16="http://schemas.microsoft.com/office/drawing/2014/main" id="{7BC0EBF9-A3E5-D24A-876E-C5DC660D9718}"/>
              </a:ext>
            </a:extLst>
          </p:cNvPr>
          <p:cNvPicPr>
            <a:picLocks noChangeAspect="1"/>
          </p:cNvPicPr>
          <p:nvPr userDrawn="1"/>
        </p:nvPicPr>
        <p:blipFill>
          <a:blip r:embed="rId2"/>
          <a:stretch>
            <a:fillRect/>
          </a:stretch>
        </p:blipFill>
        <p:spPr>
          <a:xfrm rot="10800000">
            <a:off x="395536" y="1988840"/>
            <a:ext cx="3888432" cy="534986"/>
          </a:xfrm>
          <a:prstGeom prst="rect">
            <a:avLst/>
          </a:prstGeom>
        </p:spPr>
      </p:pic>
      <p:sp>
        <p:nvSpPr>
          <p:cNvPr id="12" name="Text Placeholder 29">
            <a:extLst>
              <a:ext uri="{FF2B5EF4-FFF2-40B4-BE49-F238E27FC236}">
                <a16:creationId xmlns:a16="http://schemas.microsoft.com/office/drawing/2014/main" id="{6DDECE27-8356-4644-81F4-FF4B00CC4825}"/>
              </a:ext>
            </a:extLst>
          </p:cNvPr>
          <p:cNvSpPr>
            <a:spLocks noGrp="1"/>
          </p:cNvSpPr>
          <p:nvPr>
            <p:ph type="body" sz="quarter" idx="17" hasCustomPrompt="1"/>
          </p:nvPr>
        </p:nvSpPr>
        <p:spPr>
          <a:xfrm>
            <a:off x="395536" y="2120137"/>
            <a:ext cx="3888432" cy="272391"/>
          </a:xfrm>
          <a:prstGeom prst="rect">
            <a:avLst/>
          </a:prstGeom>
        </p:spPr>
        <p:txBody>
          <a:bodyPr wrap="square" lIns="0" tIns="0" rIns="0" bIns="0">
            <a:noAutofit/>
          </a:bodyPr>
          <a:lstStyle>
            <a:lvl1pPr marL="0" indent="0" algn="ctr">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14" name="Picture Placeholder 2">
            <a:extLst>
              <a:ext uri="{FF2B5EF4-FFF2-40B4-BE49-F238E27FC236}">
                <a16:creationId xmlns:a16="http://schemas.microsoft.com/office/drawing/2014/main" id="{AB0FB073-1FC2-9F4C-8DB8-3E20D9B86DE1}"/>
              </a:ext>
            </a:extLst>
          </p:cNvPr>
          <p:cNvSpPr>
            <a:spLocks noGrp="1"/>
          </p:cNvSpPr>
          <p:nvPr>
            <p:ph type="pic" sz="quarter" idx="21"/>
          </p:nvPr>
        </p:nvSpPr>
        <p:spPr>
          <a:xfrm>
            <a:off x="4855109" y="2348880"/>
            <a:ext cx="3888432" cy="3434662"/>
          </a:xfrm>
          <a:prstGeom prst="roundRect">
            <a:avLst>
              <a:gd name="adj" fmla="val 5241"/>
            </a:avLst>
          </a:prstGeom>
          <a:noFill/>
        </p:spPr>
        <p:txBody>
          <a:bodyPr/>
          <a:lstStyle/>
          <a:p>
            <a:endParaRPr lang="en-US" dirty="0"/>
          </a:p>
        </p:txBody>
      </p:sp>
      <p:pic>
        <p:nvPicPr>
          <p:cNvPr id="15" name="Picture 14">
            <a:extLst>
              <a:ext uri="{FF2B5EF4-FFF2-40B4-BE49-F238E27FC236}">
                <a16:creationId xmlns:a16="http://schemas.microsoft.com/office/drawing/2014/main" id="{E2F91C70-4F0D-9B47-A30C-81CD48DB8AF3}"/>
              </a:ext>
            </a:extLst>
          </p:cNvPr>
          <p:cNvPicPr>
            <a:picLocks noChangeAspect="1"/>
          </p:cNvPicPr>
          <p:nvPr userDrawn="1"/>
        </p:nvPicPr>
        <p:blipFill>
          <a:blip r:embed="rId2"/>
          <a:stretch>
            <a:fillRect/>
          </a:stretch>
        </p:blipFill>
        <p:spPr>
          <a:xfrm rot="10800000">
            <a:off x="4855109" y="1981707"/>
            <a:ext cx="3888432" cy="534986"/>
          </a:xfrm>
          <a:prstGeom prst="rect">
            <a:avLst/>
          </a:prstGeom>
        </p:spPr>
      </p:pic>
      <p:sp>
        <p:nvSpPr>
          <p:cNvPr id="16" name="Text Placeholder 29">
            <a:extLst>
              <a:ext uri="{FF2B5EF4-FFF2-40B4-BE49-F238E27FC236}">
                <a16:creationId xmlns:a16="http://schemas.microsoft.com/office/drawing/2014/main" id="{B272B0EC-1166-E548-AD87-C7C3BCA71866}"/>
              </a:ext>
            </a:extLst>
          </p:cNvPr>
          <p:cNvSpPr>
            <a:spLocks noGrp="1"/>
          </p:cNvSpPr>
          <p:nvPr>
            <p:ph type="body" sz="quarter" idx="22" hasCustomPrompt="1"/>
          </p:nvPr>
        </p:nvSpPr>
        <p:spPr>
          <a:xfrm>
            <a:off x="4855109" y="2120137"/>
            <a:ext cx="3888432" cy="272391"/>
          </a:xfrm>
          <a:prstGeom prst="rect">
            <a:avLst/>
          </a:prstGeom>
        </p:spPr>
        <p:txBody>
          <a:bodyPr wrap="square" lIns="0" tIns="0" rIns="0" bIns="0">
            <a:noAutofit/>
          </a:bodyPr>
          <a:lstStyle>
            <a:lvl1pPr marL="0" indent="0" algn="ctr">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Tree>
    <p:extLst>
      <p:ext uri="{BB962C8B-B14F-4D97-AF65-F5344CB8AC3E}">
        <p14:creationId xmlns:p14="http://schemas.microsoft.com/office/powerpoint/2010/main" val="37897514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ext Placeholder 31">
            <a:extLst>
              <a:ext uri="{FF2B5EF4-FFF2-40B4-BE49-F238E27FC236}">
                <a16:creationId xmlns:a16="http://schemas.microsoft.com/office/drawing/2014/main" id="{7159FFEF-C596-084C-A3C4-3554FCEB199F}"/>
              </a:ext>
            </a:extLst>
          </p:cNvPr>
          <p:cNvSpPr txBox="1">
            <a:spLocks/>
          </p:cNvSpPr>
          <p:nvPr userDrawn="1"/>
        </p:nvSpPr>
        <p:spPr>
          <a:xfrm>
            <a:off x="395536" y="6390484"/>
            <a:ext cx="2952328" cy="187472"/>
          </a:xfrm>
          <a:prstGeom prst="rect">
            <a:avLst/>
          </a:prstGeom>
        </p:spPr>
        <p:txBody>
          <a:bodyPr lIns="0" tIns="0" rIns="0" bIns="0"/>
          <a:lstStyle>
            <a:lvl1pPr marL="0" indent="0" algn="l" defTabSz="914400" rtl="0" eaLnBrk="1" latinLnBrk="0" hangingPunct="1">
              <a:spcBef>
                <a:spcPct val="20000"/>
              </a:spcBef>
              <a:buFont typeface="Arial" panose="020B0604020202020204" pitchFamily="34" charset="0"/>
              <a:buNone/>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200" dirty="0">
                <a:solidFill>
                  <a:schemeClr val="tx1">
                    <a:lumMod val="95000"/>
                    <a:lumOff val="5000"/>
                  </a:schemeClr>
                </a:solidFill>
              </a:rPr>
              <a:t>Theme 1 Unit 4: </a:t>
            </a:r>
            <a:r>
              <a:rPr lang="en-US" sz="1200" b="1" dirty="0">
                <a:solidFill>
                  <a:schemeClr val="tx1">
                    <a:lumMod val="95000"/>
                    <a:lumOff val="5000"/>
                  </a:schemeClr>
                </a:solidFill>
              </a:rPr>
              <a:t>Inclusion for all</a:t>
            </a:r>
            <a:endParaRPr lang="en-GB" sz="1200" b="1" dirty="0">
              <a:solidFill>
                <a:schemeClr val="tx1">
                  <a:lumMod val="95000"/>
                  <a:lumOff val="5000"/>
                </a:schemeClr>
              </a:solidFill>
            </a:endParaRPr>
          </a:p>
        </p:txBody>
      </p:sp>
      <p:pic>
        <p:nvPicPr>
          <p:cNvPr id="5" name="Picture 4">
            <a:extLst>
              <a:ext uri="{FF2B5EF4-FFF2-40B4-BE49-F238E27FC236}">
                <a16:creationId xmlns:a16="http://schemas.microsoft.com/office/drawing/2014/main" id="{914FE191-E1E3-1A4B-9D2F-F01862E7F8A0}"/>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256" y="-165059"/>
            <a:ext cx="9144000" cy="1826263"/>
          </a:xfrm>
          <a:prstGeom prst="rect">
            <a:avLst/>
          </a:prstGeom>
        </p:spPr>
      </p:pic>
      <p:pic>
        <p:nvPicPr>
          <p:cNvPr id="6" name="Picture 5" descr="I'm-Possible-logo.png">
            <a:extLst>
              <a:ext uri="{FF2B5EF4-FFF2-40B4-BE49-F238E27FC236}">
                <a16:creationId xmlns:a16="http://schemas.microsoft.com/office/drawing/2014/main" id="{CDEB051F-41E8-4B40-93F2-E8345F6DBF5E}"/>
              </a:ext>
            </a:extLst>
          </p:cNvPr>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395536" y="194845"/>
            <a:ext cx="1745411" cy="386642"/>
          </a:xfrm>
          <a:prstGeom prst="rect">
            <a:avLst/>
          </a:prstGeom>
        </p:spPr>
      </p:pic>
      <p:cxnSp>
        <p:nvCxnSpPr>
          <p:cNvPr id="8" name="Straight Connector 7">
            <a:extLst>
              <a:ext uri="{FF2B5EF4-FFF2-40B4-BE49-F238E27FC236}">
                <a16:creationId xmlns:a16="http://schemas.microsoft.com/office/drawing/2014/main" id="{69E835BC-8691-7B44-B80B-24EEFF6028C8}"/>
              </a:ext>
            </a:extLst>
          </p:cNvPr>
          <p:cNvCxnSpPr>
            <a:cxnSpLocks/>
          </p:cNvCxnSpPr>
          <p:nvPr userDrawn="1"/>
        </p:nvCxnSpPr>
        <p:spPr>
          <a:xfrm>
            <a:off x="395536" y="6309320"/>
            <a:ext cx="72008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Text Placeholder 31">
            <a:extLst>
              <a:ext uri="{FF2B5EF4-FFF2-40B4-BE49-F238E27FC236}">
                <a16:creationId xmlns:a16="http://schemas.microsoft.com/office/drawing/2014/main" id="{12545007-F416-1A49-A51C-B672B89B6EBE}"/>
              </a:ext>
            </a:extLst>
          </p:cNvPr>
          <p:cNvSpPr txBox="1">
            <a:spLocks/>
          </p:cNvSpPr>
          <p:nvPr userDrawn="1"/>
        </p:nvSpPr>
        <p:spPr>
          <a:xfrm>
            <a:off x="4283968" y="6453336"/>
            <a:ext cx="3312368" cy="163412"/>
          </a:xfrm>
          <a:prstGeom prst="rect">
            <a:avLst/>
          </a:prstGeom>
        </p:spPr>
        <p:txBody>
          <a:bodyPr lIns="0" tIns="0" rIns="0" bIns="0"/>
          <a:lstStyle>
            <a:lvl1pPr marL="0" indent="0" algn="l" defTabSz="914400" rtl="0" eaLnBrk="1" latinLnBrk="0" hangingPunct="1">
              <a:spcBef>
                <a:spcPct val="20000"/>
              </a:spcBef>
              <a:buFont typeface="Arial" panose="020B0604020202020204" pitchFamily="34" charset="0"/>
              <a:buNone/>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r>
              <a:rPr lang="en-GB" sz="700" kern="1200" dirty="0">
                <a:solidFill>
                  <a:schemeClr val="tx1">
                    <a:lumMod val="95000"/>
                    <a:lumOff val="5000"/>
                  </a:schemeClr>
                </a:solidFill>
                <a:effectLst/>
                <a:latin typeface="Arial" panose="020B0604020202020204" pitchFamily="34" charset="0"/>
                <a:ea typeface="+mn-ea"/>
                <a:cs typeface="Arial" panose="020B0604020202020204" pitchFamily="34" charset="0"/>
              </a:rPr>
              <a:t>© 2018 International Paralympic Committee – ALL RIGHTS RESERVED</a:t>
            </a:r>
          </a:p>
        </p:txBody>
      </p:sp>
      <p:pic>
        <p:nvPicPr>
          <p:cNvPr id="10" name="Picture 9">
            <a:extLst>
              <a:ext uri="{FF2B5EF4-FFF2-40B4-BE49-F238E27FC236}">
                <a16:creationId xmlns:a16="http://schemas.microsoft.com/office/drawing/2014/main" id="{DBECB3E5-AA15-CD42-8F21-C6DF218787B6}"/>
              </a:ext>
            </a:extLst>
          </p:cNvPr>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7812360" y="6115835"/>
            <a:ext cx="946250" cy="549297"/>
          </a:xfrm>
          <a:prstGeom prst="rect">
            <a:avLst/>
          </a:prstGeom>
        </p:spPr>
      </p:pic>
    </p:spTree>
    <p:extLst>
      <p:ext uri="{BB962C8B-B14F-4D97-AF65-F5344CB8AC3E}">
        <p14:creationId xmlns:p14="http://schemas.microsoft.com/office/powerpoint/2010/main" val="6166805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4" r:id="rId3"/>
    <p:sldLayoutId id="2147483661" r:id="rId4"/>
    <p:sldLayoutId id="2147483651" r:id="rId5"/>
    <p:sldLayoutId id="2147483652" r:id="rId6"/>
    <p:sldLayoutId id="2147483660" r:id="rId7"/>
    <p:sldLayoutId id="2147483663" r:id="rId8"/>
    <p:sldLayoutId id="2147483654" r:id="rId9"/>
    <p:sldLayoutId id="2147483655" r:id="rId10"/>
    <p:sldLayoutId id="2147483656" r:id="rId11"/>
    <p:sldLayoutId id="214748366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24.jpeg"/></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26.jpeg"/></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6.xml"/><Relationship Id="rId1" Type="http://schemas.openxmlformats.org/officeDocument/2006/relationships/slideLayout" Target="../slideLayouts/slideLayout8.xml"/><Relationship Id="rId4" Type="http://schemas.openxmlformats.org/officeDocument/2006/relationships/image" Target="../media/image28.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9F065C02-EF1B-7249-BB12-7CC6D7EA9138}"/>
              </a:ext>
            </a:extLst>
          </p:cNvPr>
          <p:cNvSpPr>
            <a:spLocks noGrp="1"/>
          </p:cNvSpPr>
          <p:nvPr>
            <p:ph type="body" sz="quarter" idx="13"/>
          </p:nvPr>
        </p:nvSpPr>
        <p:spPr>
          <a:xfrm>
            <a:off x="404952" y="1412776"/>
            <a:ext cx="7224712" cy="740009"/>
          </a:xfrm>
        </p:spPr>
        <p:txBody>
          <a:bodyPr/>
          <a:lstStyle/>
          <a:p>
            <a:r>
              <a:rPr lang="en-US" dirty="0"/>
              <a:t>Inclusion for all</a:t>
            </a:r>
          </a:p>
        </p:txBody>
      </p:sp>
      <p:sp>
        <p:nvSpPr>
          <p:cNvPr id="12" name="Subtitle 11">
            <a:extLst>
              <a:ext uri="{FF2B5EF4-FFF2-40B4-BE49-F238E27FC236}">
                <a16:creationId xmlns:a16="http://schemas.microsoft.com/office/drawing/2014/main" id="{D9E0F5DD-35BD-3B4E-B208-1AB73BA97BC2}"/>
              </a:ext>
            </a:extLst>
          </p:cNvPr>
          <p:cNvSpPr>
            <a:spLocks noGrp="1"/>
          </p:cNvSpPr>
          <p:nvPr>
            <p:ph type="subTitle" idx="1"/>
          </p:nvPr>
        </p:nvSpPr>
        <p:spPr>
          <a:xfrm>
            <a:off x="404952" y="2242832"/>
            <a:ext cx="8270736" cy="481246"/>
          </a:xfrm>
        </p:spPr>
        <p:txBody>
          <a:bodyPr/>
          <a:lstStyle/>
          <a:p>
            <a:r>
              <a:rPr lang="en-US" sz="2400" dirty="0"/>
              <a:t>An introduction to The UN Convention on </a:t>
            </a:r>
            <a:br>
              <a:rPr lang="en-US" sz="2400" dirty="0"/>
            </a:br>
            <a:r>
              <a:rPr lang="en-US" sz="2400" dirty="0"/>
              <a:t>the Rights of Persons with with Disabilities</a:t>
            </a:r>
          </a:p>
        </p:txBody>
      </p:sp>
    </p:spTree>
    <p:extLst>
      <p:ext uri="{BB962C8B-B14F-4D97-AF65-F5344CB8AC3E}">
        <p14:creationId xmlns:p14="http://schemas.microsoft.com/office/powerpoint/2010/main" val="31138365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 Same Side Corner Rectangle 12">
            <a:extLst>
              <a:ext uri="{FF2B5EF4-FFF2-40B4-BE49-F238E27FC236}">
                <a16:creationId xmlns:a16="http://schemas.microsoft.com/office/drawing/2014/main" id="{4DE14E34-8EFE-DF45-9993-83B41060CCA8}"/>
              </a:ext>
            </a:extLst>
          </p:cNvPr>
          <p:cNvSpPr/>
          <p:nvPr/>
        </p:nvSpPr>
        <p:spPr>
          <a:xfrm rot="10800000">
            <a:off x="678764" y="2492896"/>
            <a:ext cx="7781024" cy="3096344"/>
          </a:xfrm>
          <a:prstGeom prst="round2SameRect">
            <a:avLst>
              <a:gd name="adj1" fmla="val 9035"/>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D4B5F496-80A5-8C46-8AAB-37171BE9E4AB}"/>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076056" y="2204864"/>
            <a:ext cx="3383732" cy="3384377"/>
          </a:xfrm>
          <a:prstGeom prst="round2DiagRect">
            <a:avLst>
              <a:gd name="adj1" fmla="val 8639"/>
              <a:gd name="adj2" fmla="val 0"/>
            </a:avLst>
          </a:prstGeom>
        </p:spPr>
      </p:pic>
      <p:sp>
        <p:nvSpPr>
          <p:cNvPr id="17" name="Round Same Side Corner Rectangle 16">
            <a:extLst>
              <a:ext uri="{FF2B5EF4-FFF2-40B4-BE49-F238E27FC236}">
                <a16:creationId xmlns:a16="http://schemas.microsoft.com/office/drawing/2014/main" id="{2EF78D26-9607-9D4D-A2D3-583CE6913321}"/>
              </a:ext>
            </a:extLst>
          </p:cNvPr>
          <p:cNvSpPr/>
          <p:nvPr/>
        </p:nvSpPr>
        <p:spPr>
          <a:xfrm flipH="1">
            <a:off x="678763" y="1992394"/>
            <a:ext cx="7781025" cy="586800"/>
          </a:xfrm>
          <a:prstGeom prst="round2SameRect">
            <a:avLst>
              <a:gd name="adj1" fmla="val 48600"/>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1044000" y="2060848"/>
            <a:ext cx="6779692" cy="518346"/>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The basic ideas of the UN Convention</a:t>
            </a:r>
          </a:p>
        </p:txBody>
      </p:sp>
      <p:sp>
        <p:nvSpPr>
          <p:cNvPr id="10" name="TextBox 9">
            <a:extLst>
              <a:ext uri="{FF2B5EF4-FFF2-40B4-BE49-F238E27FC236}">
                <a16:creationId xmlns:a16="http://schemas.microsoft.com/office/drawing/2014/main" id="{3709F664-7F7F-A641-9E60-48B8B453AF10}"/>
              </a:ext>
            </a:extLst>
          </p:cNvPr>
          <p:cNvSpPr txBox="1"/>
          <p:nvPr/>
        </p:nvSpPr>
        <p:spPr>
          <a:xfrm>
            <a:off x="1044000" y="2832123"/>
            <a:ext cx="4968152" cy="2369880"/>
          </a:xfrm>
          <a:prstGeom prst="rect">
            <a:avLst/>
          </a:prstGeom>
          <a:noFill/>
        </p:spPr>
        <p:txBody>
          <a:bodyPr wrap="square" lIns="0" rtlCol="0">
            <a:spAutoFit/>
          </a:bodyPr>
          <a:lstStyle/>
          <a:p>
            <a:pPr>
              <a:spcAft>
                <a:spcPts val="1200"/>
              </a:spcAft>
            </a:pPr>
            <a:r>
              <a:rPr lang="en-GB" dirty="0">
                <a:latin typeface="Arial" panose="020B0604020202020204" pitchFamily="34" charset="0"/>
                <a:cs typeface="Arial" panose="020B0604020202020204" pitchFamily="34" charset="0"/>
              </a:rPr>
              <a:t>The UN Convention seeks to make life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better for persons with disabilities by:</a:t>
            </a:r>
          </a:p>
          <a:p>
            <a:pPr marL="285750" indent="-285750">
              <a:spcAft>
                <a:spcPts val="1200"/>
              </a:spcAft>
              <a:buFont typeface="Arial" panose="020B0604020202020204" pitchFamily="34" charset="0"/>
              <a:buChar char="•"/>
            </a:pPr>
            <a:r>
              <a:rPr lang="en-GB" dirty="0">
                <a:latin typeface="Arial" panose="020B0604020202020204" pitchFamily="34" charset="0"/>
                <a:cs typeface="Arial" panose="020B0604020202020204" pitchFamily="34" charset="0"/>
              </a:rPr>
              <a:t>stopping discrimination</a:t>
            </a:r>
          </a:p>
          <a:p>
            <a:pPr marL="285750" indent="-285750">
              <a:spcAft>
                <a:spcPts val="1200"/>
              </a:spcAft>
              <a:buFont typeface="Arial" panose="020B0604020202020204" pitchFamily="34" charset="0"/>
              <a:buChar char="•"/>
            </a:pPr>
            <a:r>
              <a:rPr lang="en-GB" dirty="0">
                <a:latin typeface="Arial" panose="020B0604020202020204" pitchFamily="34" charset="0"/>
                <a:cs typeface="Arial" panose="020B0604020202020204" pitchFamily="34" charset="0"/>
              </a:rPr>
              <a:t>improving accessibility</a:t>
            </a:r>
          </a:p>
          <a:p>
            <a:pPr marL="285750" indent="-285750">
              <a:spcAft>
                <a:spcPts val="1200"/>
              </a:spcAft>
              <a:buFont typeface="Arial" panose="020B0604020202020204" pitchFamily="34" charset="0"/>
              <a:buChar char="•"/>
            </a:pPr>
            <a:r>
              <a:rPr lang="en-GB" dirty="0">
                <a:latin typeface="Arial" panose="020B0604020202020204" pitchFamily="34" charset="0"/>
                <a:cs typeface="Arial" panose="020B0604020202020204" pitchFamily="34" charset="0"/>
              </a:rPr>
              <a:t>protecting their human rights</a:t>
            </a:r>
          </a:p>
          <a:p>
            <a:pPr marL="285750" indent="-285750">
              <a:spcAft>
                <a:spcPts val="1200"/>
              </a:spcAft>
              <a:buFont typeface="Arial" panose="020B0604020202020204" pitchFamily="34" charset="0"/>
              <a:buChar char="•"/>
            </a:pPr>
            <a:r>
              <a:rPr lang="en-GB" dirty="0">
                <a:latin typeface="Arial" panose="020B0604020202020204" pitchFamily="34" charset="0"/>
                <a:cs typeface="Arial" panose="020B0604020202020204" pitchFamily="34" charset="0"/>
              </a:rPr>
              <a:t>changing attitudes.</a:t>
            </a:r>
          </a:p>
        </p:txBody>
      </p:sp>
    </p:spTree>
    <p:extLst>
      <p:ext uri="{BB962C8B-B14F-4D97-AF65-F5344CB8AC3E}">
        <p14:creationId xmlns:p14="http://schemas.microsoft.com/office/powerpoint/2010/main" val="3754698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 Same Side Corner Rectangle 12">
            <a:extLst>
              <a:ext uri="{FF2B5EF4-FFF2-40B4-BE49-F238E27FC236}">
                <a16:creationId xmlns:a16="http://schemas.microsoft.com/office/drawing/2014/main" id="{4DE14E34-8EFE-DF45-9993-83B41060CCA8}"/>
              </a:ext>
            </a:extLst>
          </p:cNvPr>
          <p:cNvSpPr/>
          <p:nvPr/>
        </p:nvSpPr>
        <p:spPr>
          <a:xfrm rot="10800000">
            <a:off x="678764" y="2578334"/>
            <a:ext cx="7781024" cy="2146810"/>
          </a:xfrm>
          <a:prstGeom prst="round2SameRect">
            <a:avLst>
              <a:gd name="adj1" fmla="val 13808"/>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9A75745A-E113-2948-89DF-9C017527AD7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38419" y="2293885"/>
            <a:ext cx="3621369" cy="2414246"/>
          </a:xfrm>
          <a:prstGeom prst="round2DiagRect">
            <a:avLst>
              <a:gd name="adj1" fmla="val 10903"/>
              <a:gd name="adj2" fmla="val 0"/>
            </a:avLst>
          </a:prstGeom>
        </p:spPr>
      </p:pic>
      <p:sp>
        <p:nvSpPr>
          <p:cNvPr id="17" name="Round Same Side Corner Rectangle 16">
            <a:extLst>
              <a:ext uri="{FF2B5EF4-FFF2-40B4-BE49-F238E27FC236}">
                <a16:creationId xmlns:a16="http://schemas.microsoft.com/office/drawing/2014/main" id="{2EF78D26-9607-9D4D-A2D3-583CE6913321}"/>
              </a:ext>
            </a:extLst>
          </p:cNvPr>
          <p:cNvSpPr/>
          <p:nvPr/>
        </p:nvSpPr>
        <p:spPr>
          <a:xfrm flipH="1">
            <a:off x="678763" y="1992394"/>
            <a:ext cx="7781026" cy="585942"/>
          </a:xfrm>
          <a:prstGeom prst="round2SameRect">
            <a:avLst>
              <a:gd name="adj1" fmla="val 50000"/>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10C8346D-5BE4-E644-B244-92ADBE5FD6DF}"/>
              </a:ext>
            </a:extLst>
          </p:cNvPr>
          <p:cNvSpPr txBox="1"/>
          <p:nvPr/>
        </p:nvSpPr>
        <p:spPr>
          <a:xfrm>
            <a:off x="1044000" y="2832123"/>
            <a:ext cx="3672008" cy="1477328"/>
          </a:xfrm>
          <a:prstGeom prst="rect">
            <a:avLst/>
          </a:prstGeom>
          <a:noFill/>
        </p:spPr>
        <p:txBody>
          <a:bodyPr wrap="square" lIns="0" rtlCol="0">
            <a:spAutoFit/>
          </a:bodyPr>
          <a:lstStyle/>
          <a:p>
            <a:r>
              <a:rPr lang="en-GB" dirty="0">
                <a:latin typeface="Arial" panose="020B0604020202020204" pitchFamily="34" charset="0"/>
                <a:cs typeface="Arial" panose="020B0604020202020204" pitchFamily="34" charset="0"/>
              </a:rPr>
              <a:t>Persons must not be treated unfairly or less-favourably because of their disability. This applies to education, employment, housing and social opportunities.</a:t>
            </a:r>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1044000" y="2060848"/>
            <a:ext cx="3395316"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Discrimination</a:t>
            </a:r>
          </a:p>
        </p:txBody>
      </p:sp>
    </p:spTree>
    <p:extLst>
      <p:ext uri="{BB962C8B-B14F-4D97-AF65-F5344CB8AC3E}">
        <p14:creationId xmlns:p14="http://schemas.microsoft.com/office/powerpoint/2010/main" val="4708463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 Same Side Corner Rectangle 12">
            <a:extLst>
              <a:ext uri="{FF2B5EF4-FFF2-40B4-BE49-F238E27FC236}">
                <a16:creationId xmlns:a16="http://schemas.microsoft.com/office/drawing/2014/main" id="{4DE14E34-8EFE-DF45-9993-83B41060CCA8}"/>
              </a:ext>
            </a:extLst>
          </p:cNvPr>
          <p:cNvSpPr/>
          <p:nvPr/>
        </p:nvSpPr>
        <p:spPr>
          <a:xfrm rot="10800000">
            <a:off x="678764" y="2578332"/>
            <a:ext cx="4769218" cy="1498737"/>
          </a:xfrm>
          <a:prstGeom prst="round2SameRect">
            <a:avLst>
              <a:gd name="adj1" fmla="val 20168"/>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10C8346D-5BE4-E644-B244-92ADBE5FD6DF}"/>
              </a:ext>
            </a:extLst>
          </p:cNvPr>
          <p:cNvSpPr txBox="1"/>
          <p:nvPr/>
        </p:nvSpPr>
        <p:spPr>
          <a:xfrm>
            <a:off x="1044000" y="2832123"/>
            <a:ext cx="4104064" cy="923330"/>
          </a:xfrm>
          <a:prstGeom prst="rect">
            <a:avLst/>
          </a:prstGeom>
          <a:noFill/>
        </p:spPr>
        <p:txBody>
          <a:bodyPr wrap="square" lIns="0" rtlCol="0">
            <a:spAutoFit/>
          </a:bodyPr>
          <a:lstStyle/>
          <a:p>
            <a:r>
              <a:rPr lang="en-GB" dirty="0">
                <a:latin typeface="Arial" panose="020B0604020202020204" pitchFamily="34" charset="0"/>
                <a:cs typeface="Arial" panose="020B0604020202020204" pitchFamily="34" charset="0"/>
              </a:rPr>
              <a:t>Countries should provide equal access to things like housing, education and health care.</a:t>
            </a:r>
          </a:p>
        </p:txBody>
      </p:sp>
      <p:sp>
        <p:nvSpPr>
          <p:cNvPr id="17" name="Round Same Side Corner Rectangle 16">
            <a:extLst>
              <a:ext uri="{FF2B5EF4-FFF2-40B4-BE49-F238E27FC236}">
                <a16:creationId xmlns:a16="http://schemas.microsoft.com/office/drawing/2014/main" id="{2EF78D26-9607-9D4D-A2D3-583CE6913321}"/>
              </a:ext>
            </a:extLst>
          </p:cNvPr>
          <p:cNvSpPr/>
          <p:nvPr/>
        </p:nvSpPr>
        <p:spPr>
          <a:xfrm flipH="1">
            <a:off x="678761" y="1992394"/>
            <a:ext cx="4769219" cy="585942"/>
          </a:xfrm>
          <a:prstGeom prst="round2SameRect">
            <a:avLst>
              <a:gd name="adj1" fmla="val 49925"/>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1044000" y="2060848"/>
            <a:ext cx="5699572"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Fulfilling the UN Convention</a:t>
            </a:r>
          </a:p>
        </p:txBody>
      </p:sp>
      <p:pic>
        <p:nvPicPr>
          <p:cNvPr id="8" name="Picture 7">
            <a:extLst>
              <a:ext uri="{FF2B5EF4-FFF2-40B4-BE49-F238E27FC236}">
                <a16:creationId xmlns:a16="http://schemas.microsoft.com/office/drawing/2014/main" id="{106269C8-5915-4A42-92F2-0959D6BCB837}"/>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12019" t="11523" r="25409" b="10744"/>
          <a:stretch/>
        </p:blipFill>
        <p:spPr>
          <a:xfrm>
            <a:off x="5741218" y="1989138"/>
            <a:ext cx="2718570" cy="3888135"/>
          </a:xfrm>
          <a:prstGeom prst="roundRect">
            <a:avLst>
              <a:gd name="adj" fmla="val 10196"/>
            </a:avLst>
          </a:prstGeom>
        </p:spPr>
      </p:pic>
    </p:spTree>
    <p:extLst>
      <p:ext uri="{BB962C8B-B14F-4D97-AF65-F5344CB8AC3E}">
        <p14:creationId xmlns:p14="http://schemas.microsoft.com/office/powerpoint/2010/main" val="9426828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 Same Side Corner Rectangle 12">
            <a:extLst>
              <a:ext uri="{FF2B5EF4-FFF2-40B4-BE49-F238E27FC236}">
                <a16:creationId xmlns:a16="http://schemas.microsoft.com/office/drawing/2014/main" id="{4DE14E34-8EFE-DF45-9993-83B41060CCA8}"/>
              </a:ext>
            </a:extLst>
          </p:cNvPr>
          <p:cNvSpPr/>
          <p:nvPr/>
        </p:nvSpPr>
        <p:spPr>
          <a:xfrm rot="10800000">
            <a:off x="678763" y="2578334"/>
            <a:ext cx="4698103" cy="1138698"/>
          </a:xfrm>
          <a:prstGeom prst="round2SameRect">
            <a:avLst>
              <a:gd name="adj1" fmla="val 25224"/>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10C8346D-5BE4-E644-B244-92ADBE5FD6DF}"/>
              </a:ext>
            </a:extLst>
          </p:cNvPr>
          <p:cNvSpPr txBox="1"/>
          <p:nvPr/>
        </p:nvSpPr>
        <p:spPr>
          <a:xfrm>
            <a:off x="1044000" y="2832123"/>
            <a:ext cx="3672016" cy="646331"/>
          </a:xfrm>
          <a:prstGeom prst="rect">
            <a:avLst/>
          </a:prstGeom>
          <a:noFill/>
        </p:spPr>
        <p:txBody>
          <a:bodyPr wrap="square" lIns="0" rtlCol="0">
            <a:spAutoFit/>
          </a:bodyPr>
          <a:lstStyle/>
          <a:p>
            <a:r>
              <a:rPr lang="en-GB" dirty="0">
                <a:latin typeface="Arial" panose="020B0604020202020204" pitchFamily="34" charset="0"/>
                <a:cs typeface="Arial" panose="020B0604020202020204" pitchFamily="34" charset="0"/>
              </a:rPr>
              <a:t>Access to buildings like hospitals, schools, and leisure facilities.</a:t>
            </a:r>
          </a:p>
        </p:txBody>
      </p:sp>
      <p:sp>
        <p:nvSpPr>
          <p:cNvPr id="17" name="Round Same Side Corner Rectangle 16">
            <a:extLst>
              <a:ext uri="{FF2B5EF4-FFF2-40B4-BE49-F238E27FC236}">
                <a16:creationId xmlns:a16="http://schemas.microsoft.com/office/drawing/2014/main" id="{2EF78D26-9607-9D4D-A2D3-583CE6913321}"/>
              </a:ext>
            </a:extLst>
          </p:cNvPr>
          <p:cNvSpPr/>
          <p:nvPr/>
        </p:nvSpPr>
        <p:spPr>
          <a:xfrm flipH="1">
            <a:off x="678761" y="1992394"/>
            <a:ext cx="4698104" cy="585942"/>
          </a:xfrm>
          <a:prstGeom prst="round2SameRect">
            <a:avLst>
              <a:gd name="adj1" fmla="val 48646"/>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1044000" y="2060848"/>
            <a:ext cx="5699572"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Fulfilling the UN Convention</a:t>
            </a:r>
          </a:p>
        </p:txBody>
      </p:sp>
      <p:pic>
        <p:nvPicPr>
          <p:cNvPr id="10" name="Picture 9">
            <a:extLst>
              <a:ext uri="{FF2B5EF4-FFF2-40B4-BE49-F238E27FC236}">
                <a16:creationId xmlns:a16="http://schemas.microsoft.com/office/drawing/2014/main" id="{685536CA-9DEF-714C-9272-086FD5997AF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2361" b="8469"/>
          <a:stretch/>
        </p:blipFill>
        <p:spPr>
          <a:xfrm>
            <a:off x="678763" y="3913054"/>
            <a:ext cx="4698102" cy="1964219"/>
          </a:xfrm>
          <a:prstGeom prst="roundRect">
            <a:avLst>
              <a:gd name="adj" fmla="val 14995"/>
            </a:avLst>
          </a:prstGeom>
        </p:spPr>
      </p:pic>
      <p:pic>
        <p:nvPicPr>
          <p:cNvPr id="9" name="Picture 8">
            <a:extLst>
              <a:ext uri="{FF2B5EF4-FFF2-40B4-BE49-F238E27FC236}">
                <a16:creationId xmlns:a16="http://schemas.microsoft.com/office/drawing/2014/main" id="{CB9CB78C-DE70-8C41-9160-D55AEA24B23F}"/>
              </a:ext>
            </a:extLst>
          </p:cNvPr>
          <p:cNvPicPr>
            <a:picLocks noChangeAspect="1"/>
          </p:cNvPicPr>
          <p:nvPr/>
        </p:nvPicPr>
        <p:blipFill rotWithShape="1">
          <a:blip r:embed="rId4"/>
          <a:srcRect l="26274" r="26274"/>
          <a:stretch/>
        </p:blipFill>
        <p:spPr>
          <a:xfrm>
            <a:off x="5670103" y="1989138"/>
            <a:ext cx="2789686" cy="3888135"/>
          </a:xfrm>
          <a:prstGeom prst="roundRect">
            <a:avLst>
              <a:gd name="adj" fmla="val 10637"/>
            </a:avLst>
          </a:prstGeom>
        </p:spPr>
      </p:pic>
    </p:spTree>
    <p:extLst>
      <p:ext uri="{BB962C8B-B14F-4D97-AF65-F5344CB8AC3E}">
        <p14:creationId xmlns:p14="http://schemas.microsoft.com/office/powerpoint/2010/main" val="11193656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 Same Side Corner Rectangle 12">
            <a:extLst>
              <a:ext uri="{FF2B5EF4-FFF2-40B4-BE49-F238E27FC236}">
                <a16:creationId xmlns:a16="http://schemas.microsoft.com/office/drawing/2014/main" id="{4DE14E34-8EFE-DF45-9993-83B41060CCA8}"/>
              </a:ext>
            </a:extLst>
          </p:cNvPr>
          <p:cNvSpPr/>
          <p:nvPr/>
        </p:nvSpPr>
        <p:spPr>
          <a:xfrm rot="10800000">
            <a:off x="678764" y="2578334"/>
            <a:ext cx="4708732" cy="1066690"/>
          </a:xfrm>
          <a:prstGeom prst="round2SameRect">
            <a:avLst>
              <a:gd name="adj1" fmla="val 26939"/>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10C8346D-5BE4-E644-B244-92ADBE5FD6DF}"/>
              </a:ext>
            </a:extLst>
          </p:cNvPr>
          <p:cNvSpPr txBox="1"/>
          <p:nvPr/>
        </p:nvSpPr>
        <p:spPr>
          <a:xfrm>
            <a:off x="1044000" y="2768623"/>
            <a:ext cx="4176064" cy="646331"/>
          </a:xfrm>
          <a:prstGeom prst="rect">
            <a:avLst/>
          </a:prstGeom>
          <a:noFill/>
        </p:spPr>
        <p:txBody>
          <a:bodyPr wrap="square" lIns="0" rtlCol="0">
            <a:spAutoFit/>
          </a:bodyPr>
          <a:lstStyle/>
          <a:p>
            <a:r>
              <a:rPr lang="en-GB" dirty="0">
                <a:latin typeface="Arial" panose="020B0604020202020204" pitchFamily="34" charset="0"/>
                <a:cs typeface="Arial" panose="020B0604020202020204" pitchFamily="34" charset="0"/>
              </a:rPr>
              <a:t>Help persons with disabilities get about independently as much as possible.</a:t>
            </a:r>
          </a:p>
        </p:txBody>
      </p:sp>
      <p:sp>
        <p:nvSpPr>
          <p:cNvPr id="17" name="Round Same Side Corner Rectangle 16">
            <a:extLst>
              <a:ext uri="{FF2B5EF4-FFF2-40B4-BE49-F238E27FC236}">
                <a16:creationId xmlns:a16="http://schemas.microsoft.com/office/drawing/2014/main" id="{2EF78D26-9607-9D4D-A2D3-583CE6913321}"/>
              </a:ext>
            </a:extLst>
          </p:cNvPr>
          <p:cNvSpPr/>
          <p:nvPr/>
        </p:nvSpPr>
        <p:spPr>
          <a:xfrm flipH="1">
            <a:off x="678762" y="1992394"/>
            <a:ext cx="4708733" cy="585942"/>
          </a:xfrm>
          <a:prstGeom prst="round2SameRect">
            <a:avLst>
              <a:gd name="adj1" fmla="val 50000"/>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1044000" y="2060848"/>
            <a:ext cx="5699572"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Fulfilling the UN Convention</a:t>
            </a:r>
          </a:p>
        </p:txBody>
      </p:sp>
      <p:pic>
        <p:nvPicPr>
          <p:cNvPr id="11" name="Picture 10">
            <a:extLst>
              <a:ext uri="{FF2B5EF4-FFF2-40B4-BE49-F238E27FC236}">
                <a16:creationId xmlns:a16="http://schemas.microsoft.com/office/drawing/2014/main" id="{2128486C-0469-EC4B-9A83-CDC89C99FEF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1036" b="1036"/>
          <a:stretch/>
        </p:blipFill>
        <p:spPr>
          <a:xfrm>
            <a:off x="678763" y="3933056"/>
            <a:ext cx="4708732" cy="1944216"/>
          </a:xfrm>
          <a:prstGeom prst="roundRect">
            <a:avLst>
              <a:gd name="adj" fmla="val 13859"/>
            </a:avLst>
          </a:prstGeom>
        </p:spPr>
      </p:pic>
      <p:pic>
        <p:nvPicPr>
          <p:cNvPr id="8" name="Picture 7">
            <a:extLst>
              <a:ext uri="{FF2B5EF4-FFF2-40B4-BE49-F238E27FC236}">
                <a16:creationId xmlns:a16="http://schemas.microsoft.com/office/drawing/2014/main" id="{491C743B-E776-7B4F-B9FE-29A9115A8253}"/>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l="1698" r="1698"/>
          <a:stretch/>
        </p:blipFill>
        <p:spPr>
          <a:xfrm>
            <a:off x="5673448" y="1989137"/>
            <a:ext cx="2786340" cy="3888136"/>
          </a:xfrm>
          <a:prstGeom prst="roundRect">
            <a:avLst>
              <a:gd name="adj" fmla="val 10601"/>
            </a:avLst>
          </a:prstGeom>
        </p:spPr>
      </p:pic>
    </p:spTree>
    <p:extLst>
      <p:ext uri="{BB962C8B-B14F-4D97-AF65-F5344CB8AC3E}">
        <p14:creationId xmlns:p14="http://schemas.microsoft.com/office/powerpoint/2010/main" val="27001699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 Same Side Corner Rectangle 12">
            <a:extLst>
              <a:ext uri="{FF2B5EF4-FFF2-40B4-BE49-F238E27FC236}">
                <a16:creationId xmlns:a16="http://schemas.microsoft.com/office/drawing/2014/main" id="{4DE14E34-8EFE-DF45-9993-83B41060CCA8}"/>
              </a:ext>
            </a:extLst>
          </p:cNvPr>
          <p:cNvSpPr/>
          <p:nvPr/>
        </p:nvSpPr>
        <p:spPr>
          <a:xfrm rot="10800000">
            <a:off x="678764" y="2578336"/>
            <a:ext cx="4968550" cy="3298935"/>
          </a:xfrm>
          <a:prstGeom prst="round2SameRect">
            <a:avLst>
              <a:gd name="adj1" fmla="val 8510"/>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D672848D-7B00-3447-88BC-1E438B57D65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853272" y="4070370"/>
            <a:ext cx="2606516" cy="1806901"/>
          </a:xfrm>
          <a:prstGeom prst="roundRect">
            <a:avLst/>
          </a:prstGeom>
        </p:spPr>
      </p:pic>
      <p:pic>
        <p:nvPicPr>
          <p:cNvPr id="12" name="Picture 11">
            <a:extLst>
              <a:ext uri="{FF2B5EF4-FFF2-40B4-BE49-F238E27FC236}">
                <a16:creationId xmlns:a16="http://schemas.microsoft.com/office/drawing/2014/main" id="{4ACFA93A-C577-E74F-AE86-56FF3C9E38D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853272" y="1989138"/>
            <a:ext cx="2606516" cy="1803256"/>
          </a:xfrm>
          <a:prstGeom prst="roundRect">
            <a:avLst/>
          </a:prstGeom>
        </p:spPr>
      </p:pic>
      <p:sp>
        <p:nvSpPr>
          <p:cNvPr id="14" name="TextBox 13">
            <a:extLst>
              <a:ext uri="{FF2B5EF4-FFF2-40B4-BE49-F238E27FC236}">
                <a16:creationId xmlns:a16="http://schemas.microsoft.com/office/drawing/2014/main" id="{10C8346D-5BE4-E644-B244-92ADBE5FD6DF}"/>
              </a:ext>
            </a:extLst>
          </p:cNvPr>
          <p:cNvSpPr txBox="1"/>
          <p:nvPr/>
        </p:nvSpPr>
        <p:spPr>
          <a:xfrm>
            <a:off x="1044000" y="3247185"/>
            <a:ext cx="4392088" cy="2416046"/>
          </a:xfrm>
          <a:prstGeom prst="rect">
            <a:avLst/>
          </a:prstGeom>
          <a:noFill/>
        </p:spPr>
        <p:txBody>
          <a:bodyPr wrap="square" lIns="0" rtlCol="0">
            <a:spAutoFit/>
          </a:bodyPr>
          <a:lstStyle/>
          <a:p>
            <a:pPr>
              <a:spcAft>
                <a:spcPts val="1000"/>
              </a:spcAft>
            </a:pPr>
            <a:r>
              <a:rPr lang="en-GB" dirty="0">
                <a:latin typeface="Arial" panose="020B0604020202020204" pitchFamily="34" charset="0"/>
                <a:cs typeface="Arial" panose="020B0604020202020204" pitchFamily="34" charset="0"/>
              </a:rPr>
              <a:t>Persons with disabilities have the right to:</a:t>
            </a:r>
          </a:p>
          <a:p>
            <a:pPr marL="285750" indent="-285750">
              <a:spcAft>
                <a:spcPts val="1000"/>
              </a:spcAft>
              <a:buFont typeface="Arial" panose="020B0604020202020204" pitchFamily="34" charset="0"/>
              <a:buChar char="•"/>
            </a:pPr>
            <a:r>
              <a:rPr lang="en-GB" dirty="0">
                <a:latin typeface="Arial" panose="020B0604020202020204" pitchFamily="34" charset="0"/>
                <a:cs typeface="Arial" panose="020B0604020202020204" pitchFamily="34" charset="0"/>
              </a:rPr>
              <a:t>take part in sports and leisure with family and friends</a:t>
            </a:r>
          </a:p>
          <a:p>
            <a:pPr marL="285750" indent="-285750">
              <a:spcAft>
                <a:spcPts val="1000"/>
              </a:spcAft>
              <a:buFont typeface="Arial" panose="020B0604020202020204" pitchFamily="34" charset="0"/>
              <a:buChar char="•"/>
            </a:pPr>
            <a:r>
              <a:rPr lang="en-GB" dirty="0">
                <a:latin typeface="Arial" panose="020B0604020202020204" pitchFamily="34" charset="0"/>
                <a:cs typeface="Arial" panose="020B0604020202020204" pitchFamily="34" charset="0"/>
              </a:rPr>
              <a:t>participate in Para sports with their friends and peers</a:t>
            </a:r>
          </a:p>
          <a:p>
            <a:pPr marL="285750" indent="-285750">
              <a:spcAft>
                <a:spcPts val="1000"/>
              </a:spcAft>
              <a:buFont typeface="Arial" panose="020B0604020202020204" pitchFamily="34" charset="0"/>
              <a:buChar char="•"/>
            </a:pPr>
            <a:r>
              <a:rPr lang="en-GB" dirty="0">
                <a:latin typeface="Arial" panose="020B0604020202020204" pitchFamily="34" charset="0"/>
                <a:cs typeface="Arial" panose="020B0604020202020204" pitchFamily="34" charset="0"/>
              </a:rPr>
              <a:t>access sport facilities as spectators and participants.</a:t>
            </a:r>
          </a:p>
        </p:txBody>
      </p:sp>
      <p:sp>
        <p:nvSpPr>
          <p:cNvPr id="17" name="Round Same Side Corner Rectangle 16">
            <a:extLst>
              <a:ext uri="{FF2B5EF4-FFF2-40B4-BE49-F238E27FC236}">
                <a16:creationId xmlns:a16="http://schemas.microsoft.com/office/drawing/2014/main" id="{2EF78D26-9607-9D4D-A2D3-583CE6913321}"/>
              </a:ext>
            </a:extLst>
          </p:cNvPr>
          <p:cNvSpPr/>
          <p:nvPr/>
        </p:nvSpPr>
        <p:spPr>
          <a:xfrm flipH="1">
            <a:off x="678763" y="1992394"/>
            <a:ext cx="4968551" cy="1004400"/>
          </a:xfrm>
          <a:prstGeom prst="round2SameRect">
            <a:avLst>
              <a:gd name="adj1" fmla="val 28607"/>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1044000" y="2060848"/>
            <a:ext cx="4043388" cy="935946"/>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The UN Convention </a:t>
            </a:r>
            <a:br>
              <a:rPr lang="en-GB" sz="2400" b="1" dirty="0"/>
            </a:br>
            <a:r>
              <a:rPr lang="en-GB" sz="2400" b="1" dirty="0"/>
              <a:t>and sport and leisure</a:t>
            </a:r>
          </a:p>
        </p:txBody>
      </p:sp>
    </p:spTree>
    <p:extLst>
      <p:ext uri="{BB962C8B-B14F-4D97-AF65-F5344CB8AC3E}">
        <p14:creationId xmlns:p14="http://schemas.microsoft.com/office/powerpoint/2010/main" val="42612168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 Same Side Corner Rectangle 12">
            <a:extLst>
              <a:ext uri="{FF2B5EF4-FFF2-40B4-BE49-F238E27FC236}">
                <a16:creationId xmlns:a16="http://schemas.microsoft.com/office/drawing/2014/main" id="{4DE14E34-8EFE-DF45-9993-83B41060CCA8}"/>
              </a:ext>
            </a:extLst>
          </p:cNvPr>
          <p:cNvSpPr/>
          <p:nvPr/>
        </p:nvSpPr>
        <p:spPr>
          <a:xfrm rot="10800000">
            <a:off x="678764" y="2578336"/>
            <a:ext cx="4037252" cy="2650864"/>
          </a:xfrm>
          <a:prstGeom prst="round2SameRect">
            <a:avLst>
              <a:gd name="adj1" fmla="val 11411"/>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7A53041D-1E6F-1346-9235-E502877AE6A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010415" y="1989139"/>
            <a:ext cx="3460545" cy="1803256"/>
          </a:xfrm>
          <a:prstGeom prst="roundRect">
            <a:avLst/>
          </a:prstGeom>
        </p:spPr>
      </p:pic>
      <p:pic>
        <p:nvPicPr>
          <p:cNvPr id="9" name="Picture 8">
            <a:extLst>
              <a:ext uri="{FF2B5EF4-FFF2-40B4-BE49-F238E27FC236}">
                <a16:creationId xmlns:a16="http://schemas.microsoft.com/office/drawing/2014/main" id="{D3244879-B894-0C4D-8D68-D16D5C2AE49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010415" y="4070370"/>
            <a:ext cx="3460545" cy="1806901"/>
          </a:xfrm>
          <a:prstGeom prst="roundRect">
            <a:avLst>
              <a:gd name="adj" fmla="val 16245"/>
            </a:avLst>
          </a:prstGeom>
        </p:spPr>
      </p:pic>
      <p:sp>
        <p:nvSpPr>
          <p:cNvPr id="14" name="TextBox 13">
            <a:extLst>
              <a:ext uri="{FF2B5EF4-FFF2-40B4-BE49-F238E27FC236}">
                <a16:creationId xmlns:a16="http://schemas.microsoft.com/office/drawing/2014/main" id="{10C8346D-5BE4-E644-B244-92ADBE5FD6DF}"/>
              </a:ext>
            </a:extLst>
          </p:cNvPr>
          <p:cNvSpPr txBox="1"/>
          <p:nvPr/>
        </p:nvSpPr>
        <p:spPr>
          <a:xfrm>
            <a:off x="1044000" y="3247185"/>
            <a:ext cx="3528442" cy="1605568"/>
          </a:xfrm>
          <a:prstGeom prst="rect">
            <a:avLst/>
          </a:prstGeom>
          <a:noFill/>
        </p:spPr>
        <p:txBody>
          <a:bodyPr wrap="square" lIns="0" rtlCol="0">
            <a:spAutoFit/>
          </a:bodyPr>
          <a:lstStyle/>
          <a:p>
            <a:pPr marL="285750" indent="-285750">
              <a:spcAft>
                <a:spcPts val="1000"/>
              </a:spcAft>
              <a:buFont typeface="Arial" panose="020B0604020202020204" pitchFamily="34" charset="0"/>
              <a:buChar char="•"/>
            </a:pPr>
            <a:r>
              <a:rPr lang="en-GB" dirty="0">
                <a:latin typeface="Arial" panose="020B0604020202020204" pitchFamily="34" charset="0"/>
                <a:cs typeface="Arial" panose="020B0604020202020204" pitchFamily="34" charset="0"/>
              </a:rPr>
              <a:t>Do you think the rights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and dignity of persons with disabilities are protected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in your community?</a:t>
            </a:r>
          </a:p>
          <a:p>
            <a:pPr marL="285750" indent="-285750">
              <a:spcAft>
                <a:spcPts val="1000"/>
              </a:spcAft>
              <a:buFont typeface="Arial" panose="020B0604020202020204" pitchFamily="34" charset="0"/>
              <a:buChar char="•"/>
            </a:pPr>
            <a:r>
              <a:rPr lang="en-GB" dirty="0">
                <a:latin typeface="Arial" panose="020B0604020202020204" pitchFamily="34" charset="0"/>
                <a:cs typeface="Arial" panose="020B0604020202020204" pitchFamily="34" charset="0"/>
              </a:rPr>
              <a:t>What more can be done?</a:t>
            </a:r>
          </a:p>
        </p:txBody>
      </p:sp>
      <p:sp>
        <p:nvSpPr>
          <p:cNvPr id="17" name="Round Same Side Corner Rectangle 16">
            <a:extLst>
              <a:ext uri="{FF2B5EF4-FFF2-40B4-BE49-F238E27FC236}">
                <a16:creationId xmlns:a16="http://schemas.microsoft.com/office/drawing/2014/main" id="{2EF78D26-9607-9D4D-A2D3-583CE6913321}"/>
              </a:ext>
            </a:extLst>
          </p:cNvPr>
          <p:cNvSpPr/>
          <p:nvPr/>
        </p:nvSpPr>
        <p:spPr>
          <a:xfrm flipH="1">
            <a:off x="678763" y="1992394"/>
            <a:ext cx="4037253" cy="1004400"/>
          </a:xfrm>
          <a:prstGeom prst="round2SameRect">
            <a:avLst>
              <a:gd name="adj1" fmla="val 30323"/>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1044000" y="2060848"/>
            <a:ext cx="3528441" cy="935946"/>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The UN Convention </a:t>
            </a:r>
            <a:br>
              <a:rPr lang="en-GB" sz="2400" b="1" dirty="0"/>
            </a:br>
            <a:r>
              <a:rPr lang="en-GB" sz="2400" b="1" dirty="0"/>
              <a:t>in your community</a:t>
            </a:r>
          </a:p>
        </p:txBody>
      </p:sp>
    </p:spTree>
    <p:extLst>
      <p:ext uri="{BB962C8B-B14F-4D97-AF65-F5344CB8AC3E}">
        <p14:creationId xmlns:p14="http://schemas.microsoft.com/office/powerpoint/2010/main" val="1287513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 Same Side Corner Rectangle 12">
            <a:extLst>
              <a:ext uri="{FF2B5EF4-FFF2-40B4-BE49-F238E27FC236}">
                <a16:creationId xmlns:a16="http://schemas.microsoft.com/office/drawing/2014/main" id="{4DE14E34-8EFE-DF45-9993-83B41060CCA8}"/>
              </a:ext>
            </a:extLst>
          </p:cNvPr>
          <p:cNvSpPr/>
          <p:nvPr/>
        </p:nvSpPr>
        <p:spPr>
          <a:xfrm rot="10800000">
            <a:off x="678764" y="2578336"/>
            <a:ext cx="7781024" cy="2218816"/>
          </a:xfrm>
          <a:prstGeom prst="round2SameRect">
            <a:avLst>
              <a:gd name="adj1" fmla="val 13124"/>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10C8346D-5BE4-E644-B244-92ADBE5FD6DF}"/>
              </a:ext>
            </a:extLst>
          </p:cNvPr>
          <p:cNvSpPr txBox="1"/>
          <p:nvPr/>
        </p:nvSpPr>
        <p:spPr>
          <a:xfrm>
            <a:off x="1008000" y="2832123"/>
            <a:ext cx="7067724" cy="1538883"/>
          </a:xfrm>
          <a:prstGeom prst="rect">
            <a:avLst/>
          </a:prstGeom>
          <a:noFill/>
        </p:spPr>
        <p:txBody>
          <a:bodyPr wrap="square" lIns="0" rtlCol="0">
            <a:spAutoFit/>
          </a:bodyPr>
          <a:lstStyle/>
          <a:p>
            <a:pPr marL="285750" indent="-285750">
              <a:spcAft>
                <a:spcPts val="2400"/>
              </a:spcAft>
              <a:buFont typeface="Arial" panose="020B0604020202020204" pitchFamily="34" charset="0"/>
              <a:buChar char="•"/>
            </a:pPr>
            <a:r>
              <a:rPr lang="en-GB" dirty="0">
                <a:latin typeface="Arial" panose="020B0604020202020204" pitchFamily="34" charset="0"/>
                <a:cs typeface="Arial" panose="020B0604020202020204" pitchFamily="34" charset="0"/>
              </a:rPr>
              <a:t>an international organisation</a:t>
            </a:r>
          </a:p>
          <a:p>
            <a:pPr marL="285750" indent="-285750">
              <a:spcAft>
                <a:spcPts val="2400"/>
              </a:spcAft>
              <a:buFont typeface="Arial" panose="020B0604020202020204" pitchFamily="34" charset="0"/>
              <a:buChar char="•"/>
            </a:pPr>
            <a:r>
              <a:rPr lang="en-GB" dirty="0">
                <a:latin typeface="Arial" panose="020B0604020202020204" pitchFamily="34" charset="0"/>
                <a:cs typeface="Arial" panose="020B0604020202020204" pitchFamily="34" charset="0"/>
              </a:rPr>
              <a:t>founded in 1945 to make the world a better, more peaceful place</a:t>
            </a:r>
          </a:p>
          <a:p>
            <a:pPr marL="285750" indent="-285750">
              <a:spcAft>
                <a:spcPts val="2400"/>
              </a:spcAft>
              <a:buFont typeface="Arial" panose="020B0604020202020204" pitchFamily="34" charset="0"/>
              <a:buChar char="•"/>
            </a:pPr>
            <a:r>
              <a:rPr lang="en-GB" dirty="0">
                <a:latin typeface="Arial" panose="020B0604020202020204" pitchFamily="34" charset="0"/>
                <a:cs typeface="Arial" panose="020B0604020202020204" pitchFamily="34" charset="0"/>
              </a:rPr>
              <a:t>51 countries formed the original United Nations</a:t>
            </a:r>
          </a:p>
        </p:txBody>
      </p:sp>
      <p:sp>
        <p:nvSpPr>
          <p:cNvPr id="17" name="Round Same Side Corner Rectangle 16">
            <a:extLst>
              <a:ext uri="{FF2B5EF4-FFF2-40B4-BE49-F238E27FC236}">
                <a16:creationId xmlns:a16="http://schemas.microsoft.com/office/drawing/2014/main" id="{2EF78D26-9607-9D4D-A2D3-583CE6913321}"/>
              </a:ext>
            </a:extLst>
          </p:cNvPr>
          <p:cNvSpPr/>
          <p:nvPr/>
        </p:nvSpPr>
        <p:spPr>
          <a:xfrm flipH="1">
            <a:off x="678763" y="1992394"/>
            <a:ext cx="7781024" cy="585942"/>
          </a:xfrm>
          <a:prstGeom prst="round2SameRect">
            <a:avLst>
              <a:gd name="adj1" fmla="val 48646"/>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1008000" y="2060848"/>
            <a:ext cx="5699572"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What is the United Nations?</a:t>
            </a:r>
          </a:p>
        </p:txBody>
      </p:sp>
    </p:spTree>
    <p:extLst>
      <p:ext uri="{BB962C8B-B14F-4D97-AF65-F5344CB8AC3E}">
        <p14:creationId xmlns:p14="http://schemas.microsoft.com/office/powerpoint/2010/main" val="20243151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 Same Side Corner Rectangle 7">
            <a:extLst>
              <a:ext uri="{FF2B5EF4-FFF2-40B4-BE49-F238E27FC236}">
                <a16:creationId xmlns:a16="http://schemas.microsoft.com/office/drawing/2014/main" id="{AD9AF0D9-E275-6946-98BE-AE01D8C4AB8A}"/>
              </a:ext>
            </a:extLst>
          </p:cNvPr>
          <p:cNvSpPr/>
          <p:nvPr/>
        </p:nvSpPr>
        <p:spPr>
          <a:xfrm rot="10800000">
            <a:off x="673280" y="2800508"/>
            <a:ext cx="3610688" cy="1132548"/>
          </a:xfrm>
          <a:prstGeom prst="round2SameRect">
            <a:avLst>
              <a:gd name="adj1" fmla="val 26594"/>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9E0DB7A1-EE57-CE41-9D76-D545CF035A70}"/>
              </a:ext>
            </a:extLst>
          </p:cNvPr>
          <p:cNvSpPr txBox="1"/>
          <p:nvPr/>
        </p:nvSpPr>
        <p:spPr>
          <a:xfrm>
            <a:off x="1044000" y="3054295"/>
            <a:ext cx="3054362" cy="646331"/>
          </a:xfrm>
          <a:prstGeom prst="rect">
            <a:avLst/>
          </a:prstGeom>
          <a:noFill/>
        </p:spPr>
        <p:txBody>
          <a:bodyPr wrap="square" lIns="0" rtlCol="0">
            <a:spAutoFit/>
          </a:bodyPr>
          <a:lstStyle/>
          <a:p>
            <a:pPr>
              <a:spcAft>
                <a:spcPts val="2400"/>
              </a:spcAft>
            </a:pPr>
            <a:r>
              <a:rPr lang="en-GB" dirty="0">
                <a:latin typeface="Arial" panose="020B0604020202020204" pitchFamily="34" charset="0"/>
                <a:cs typeface="Arial" panose="020B0604020202020204" pitchFamily="34" charset="0"/>
              </a:rPr>
              <a:t>Today it has 193 member countries (2018)</a:t>
            </a:r>
          </a:p>
        </p:txBody>
      </p:sp>
      <p:sp>
        <p:nvSpPr>
          <p:cNvPr id="9" name="Round Same Side Corner Rectangle 8">
            <a:extLst>
              <a:ext uri="{FF2B5EF4-FFF2-40B4-BE49-F238E27FC236}">
                <a16:creationId xmlns:a16="http://schemas.microsoft.com/office/drawing/2014/main" id="{93DB7638-40B5-BA4B-9114-D40482AC4225}"/>
              </a:ext>
            </a:extLst>
          </p:cNvPr>
          <p:cNvSpPr/>
          <p:nvPr/>
        </p:nvSpPr>
        <p:spPr>
          <a:xfrm flipH="1">
            <a:off x="678763" y="1992393"/>
            <a:ext cx="3606401" cy="839729"/>
          </a:xfrm>
          <a:prstGeom prst="round2SameRect">
            <a:avLst>
              <a:gd name="adj1" fmla="val 35536"/>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29">
            <a:extLst>
              <a:ext uri="{FF2B5EF4-FFF2-40B4-BE49-F238E27FC236}">
                <a16:creationId xmlns:a16="http://schemas.microsoft.com/office/drawing/2014/main" id="{32982CEF-700B-7B42-B73D-7FAA7F820873}"/>
              </a:ext>
            </a:extLst>
          </p:cNvPr>
          <p:cNvSpPr txBox="1">
            <a:spLocks/>
          </p:cNvSpPr>
          <p:nvPr/>
        </p:nvSpPr>
        <p:spPr>
          <a:xfrm>
            <a:off x="1044000" y="2060848"/>
            <a:ext cx="2664297" cy="771274"/>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What is the United Nations?</a:t>
            </a:r>
          </a:p>
        </p:txBody>
      </p:sp>
      <p:pic>
        <p:nvPicPr>
          <p:cNvPr id="17" name="Picture 16">
            <a:extLst>
              <a:ext uri="{FF2B5EF4-FFF2-40B4-BE49-F238E27FC236}">
                <a16:creationId xmlns:a16="http://schemas.microsoft.com/office/drawing/2014/main" id="{D1DDDC7C-6907-0B49-808F-B9ED91FB624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567195" y="1992393"/>
            <a:ext cx="3901699" cy="3710779"/>
          </a:xfrm>
          <a:prstGeom prst="roundRect">
            <a:avLst>
              <a:gd name="adj" fmla="val 8156"/>
            </a:avLst>
          </a:prstGeom>
        </p:spPr>
      </p:pic>
    </p:spTree>
    <p:extLst>
      <p:ext uri="{BB962C8B-B14F-4D97-AF65-F5344CB8AC3E}">
        <p14:creationId xmlns:p14="http://schemas.microsoft.com/office/powerpoint/2010/main" val="40168137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 Same Side Corner Rectangle 10">
            <a:extLst>
              <a:ext uri="{FF2B5EF4-FFF2-40B4-BE49-F238E27FC236}">
                <a16:creationId xmlns:a16="http://schemas.microsoft.com/office/drawing/2014/main" id="{D91F2341-7CE5-D94C-995B-FC2ABB8911A9}"/>
              </a:ext>
            </a:extLst>
          </p:cNvPr>
          <p:cNvSpPr/>
          <p:nvPr/>
        </p:nvSpPr>
        <p:spPr>
          <a:xfrm rot="10800000">
            <a:off x="678764" y="2578336"/>
            <a:ext cx="5117372" cy="2938896"/>
          </a:xfrm>
          <a:prstGeom prst="round2SameRect">
            <a:avLst>
              <a:gd name="adj1" fmla="val 9908"/>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782BF066-5F91-A545-9CE3-6909FBE31910}"/>
              </a:ext>
            </a:extLst>
          </p:cNvPr>
          <p:cNvSpPr txBox="1"/>
          <p:nvPr/>
        </p:nvSpPr>
        <p:spPr>
          <a:xfrm>
            <a:off x="1044000" y="2832123"/>
            <a:ext cx="4680519" cy="2369880"/>
          </a:xfrm>
          <a:prstGeom prst="rect">
            <a:avLst/>
          </a:prstGeom>
          <a:noFill/>
        </p:spPr>
        <p:txBody>
          <a:bodyPr wrap="square" lIns="0" rtlCol="0">
            <a:spAutoFit/>
          </a:bodyPr>
          <a:lstStyle/>
          <a:p>
            <a:pPr>
              <a:spcAft>
                <a:spcPts val="1200"/>
              </a:spcAft>
            </a:pPr>
            <a:r>
              <a:rPr lang="en-GB" dirty="0">
                <a:latin typeface="Arial" panose="020B0604020202020204" pitchFamily="34" charset="0"/>
                <a:cs typeface="Arial" panose="020B0604020202020204" pitchFamily="34" charset="0"/>
              </a:rPr>
              <a:t>Governments of member countries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commit to:</a:t>
            </a:r>
          </a:p>
          <a:p>
            <a:pPr marL="285750" indent="-285750">
              <a:spcAft>
                <a:spcPts val="1200"/>
              </a:spcAft>
              <a:buFont typeface="Arial" panose="020B0604020202020204" pitchFamily="34" charset="0"/>
              <a:buChar char="•"/>
            </a:pPr>
            <a:r>
              <a:rPr lang="en-GB" dirty="0">
                <a:latin typeface="Arial" panose="020B0604020202020204" pitchFamily="34" charset="0"/>
                <a:cs typeface="Arial" panose="020B0604020202020204" pitchFamily="34" charset="0"/>
              </a:rPr>
              <a:t>maintain worldwide peace and security</a:t>
            </a:r>
          </a:p>
          <a:p>
            <a:pPr marL="285750" indent="-285750">
              <a:spcAft>
                <a:spcPts val="1200"/>
              </a:spcAft>
              <a:buFont typeface="Arial" panose="020B0604020202020204" pitchFamily="34" charset="0"/>
              <a:buChar char="•"/>
            </a:pPr>
            <a:r>
              <a:rPr lang="en-GB" dirty="0">
                <a:latin typeface="Arial" panose="020B0604020202020204" pitchFamily="34" charset="0"/>
                <a:cs typeface="Arial" panose="020B0604020202020204" pitchFamily="34" charset="0"/>
              </a:rPr>
              <a:t>develop friendly relations among nations</a:t>
            </a:r>
          </a:p>
          <a:p>
            <a:pPr marL="285750" indent="-285750">
              <a:spcAft>
                <a:spcPts val="1200"/>
              </a:spcAft>
              <a:buFont typeface="Arial" panose="020B0604020202020204" pitchFamily="34" charset="0"/>
              <a:buChar char="•"/>
            </a:pPr>
            <a:r>
              <a:rPr lang="en-GB" dirty="0">
                <a:latin typeface="Arial" panose="020B0604020202020204" pitchFamily="34" charset="0"/>
                <a:cs typeface="Arial" panose="020B0604020202020204" pitchFamily="34" charset="0"/>
              </a:rPr>
              <a:t>better living standards for their citizens </a:t>
            </a:r>
          </a:p>
          <a:p>
            <a:pPr marL="285750" indent="-285750">
              <a:spcAft>
                <a:spcPts val="1200"/>
              </a:spcAft>
              <a:buFont typeface="Arial" panose="020B0604020202020204" pitchFamily="34" charset="0"/>
              <a:buChar char="•"/>
            </a:pPr>
            <a:r>
              <a:rPr lang="en-GB" dirty="0">
                <a:latin typeface="Arial" panose="020B0604020202020204" pitchFamily="34" charset="0"/>
                <a:cs typeface="Arial" panose="020B0604020202020204" pitchFamily="34" charset="0"/>
              </a:rPr>
              <a:t>the protection of all human rights.</a:t>
            </a:r>
          </a:p>
        </p:txBody>
      </p:sp>
      <p:sp>
        <p:nvSpPr>
          <p:cNvPr id="13" name="Round Same Side Corner Rectangle 12">
            <a:extLst>
              <a:ext uri="{FF2B5EF4-FFF2-40B4-BE49-F238E27FC236}">
                <a16:creationId xmlns:a16="http://schemas.microsoft.com/office/drawing/2014/main" id="{1A2D1ABA-908C-954C-BF22-1F6E8D387BBC}"/>
              </a:ext>
            </a:extLst>
          </p:cNvPr>
          <p:cNvSpPr/>
          <p:nvPr/>
        </p:nvSpPr>
        <p:spPr>
          <a:xfrm flipH="1">
            <a:off x="678763" y="1992394"/>
            <a:ext cx="5117372" cy="585942"/>
          </a:xfrm>
          <a:prstGeom prst="round2SameRect">
            <a:avLst>
              <a:gd name="adj1" fmla="val 47367"/>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29">
            <a:extLst>
              <a:ext uri="{FF2B5EF4-FFF2-40B4-BE49-F238E27FC236}">
                <a16:creationId xmlns:a16="http://schemas.microsoft.com/office/drawing/2014/main" id="{F0841A46-7A57-F146-92E6-D1F73A5CFBCD}"/>
              </a:ext>
            </a:extLst>
          </p:cNvPr>
          <p:cNvSpPr txBox="1">
            <a:spLocks/>
          </p:cNvSpPr>
          <p:nvPr/>
        </p:nvSpPr>
        <p:spPr>
          <a:xfrm>
            <a:off x="1044000" y="2060848"/>
            <a:ext cx="5699572"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What is the United Nations?</a:t>
            </a:r>
          </a:p>
        </p:txBody>
      </p:sp>
      <p:pic>
        <p:nvPicPr>
          <p:cNvPr id="18" name="Picture 17">
            <a:extLst>
              <a:ext uri="{FF2B5EF4-FFF2-40B4-BE49-F238E27FC236}">
                <a16:creationId xmlns:a16="http://schemas.microsoft.com/office/drawing/2014/main" id="{205E1E81-9761-B74E-9F14-C20D0F8A16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56324" y="1992394"/>
            <a:ext cx="2376115" cy="2376115"/>
          </a:xfrm>
          <a:prstGeom prst="rect">
            <a:avLst/>
          </a:prstGeom>
        </p:spPr>
      </p:pic>
    </p:spTree>
    <p:extLst>
      <p:ext uri="{BB962C8B-B14F-4D97-AF65-F5344CB8AC3E}">
        <p14:creationId xmlns:p14="http://schemas.microsoft.com/office/powerpoint/2010/main" val="3279295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 Same Side Corner Rectangle 12">
            <a:extLst>
              <a:ext uri="{FF2B5EF4-FFF2-40B4-BE49-F238E27FC236}">
                <a16:creationId xmlns:a16="http://schemas.microsoft.com/office/drawing/2014/main" id="{4DE14E34-8EFE-DF45-9993-83B41060CCA8}"/>
              </a:ext>
            </a:extLst>
          </p:cNvPr>
          <p:cNvSpPr/>
          <p:nvPr/>
        </p:nvSpPr>
        <p:spPr>
          <a:xfrm rot="10800000">
            <a:off x="678764" y="2578336"/>
            <a:ext cx="4685324" cy="1786768"/>
          </a:xfrm>
          <a:prstGeom prst="round2SameRect">
            <a:avLst>
              <a:gd name="adj1" fmla="val 16280"/>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10C8346D-5BE4-E644-B244-92ADBE5FD6DF}"/>
              </a:ext>
            </a:extLst>
          </p:cNvPr>
          <p:cNvSpPr txBox="1"/>
          <p:nvPr/>
        </p:nvSpPr>
        <p:spPr>
          <a:xfrm>
            <a:off x="1044000" y="2832123"/>
            <a:ext cx="4032048" cy="1200329"/>
          </a:xfrm>
          <a:prstGeom prst="rect">
            <a:avLst/>
          </a:prstGeom>
          <a:noFill/>
        </p:spPr>
        <p:txBody>
          <a:bodyPr wrap="square" lIns="0" rtlCol="0">
            <a:spAutoFit/>
          </a:bodyPr>
          <a:lstStyle/>
          <a:p>
            <a:pPr>
              <a:spcAft>
                <a:spcPts val="2400"/>
              </a:spcAft>
            </a:pPr>
            <a:r>
              <a:rPr lang="en-GB" dirty="0">
                <a:latin typeface="Arial" panose="020B0604020202020204" pitchFamily="34" charset="0"/>
                <a:cs typeface="Arial" panose="020B0604020202020204" pitchFamily="34" charset="0"/>
              </a:rPr>
              <a:t>A set of basic rights and freedoms, protected by law, that belong to every human being in the world from birth until death.  </a:t>
            </a:r>
          </a:p>
        </p:txBody>
      </p:sp>
      <p:sp>
        <p:nvSpPr>
          <p:cNvPr id="17" name="Round Same Side Corner Rectangle 16">
            <a:extLst>
              <a:ext uri="{FF2B5EF4-FFF2-40B4-BE49-F238E27FC236}">
                <a16:creationId xmlns:a16="http://schemas.microsoft.com/office/drawing/2014/main" id="{2EF78D26-9607-9D4D-A2D3-583CE6913321}"/>
              </a:ext>
            </a:extLst>
          </p:cNvPr>
          <p:cNvSpPr/>
          <p:nvPr/>
        </p:nvSpPr>
        <p:spPr>
          <a:xfrm flipH="1">
            <a:off x="678763" y="1992394"/>
            <a:ext cx="4685325" cy="585942"/>
          </a:xfrm>
          <a:prstGeom prst="round2SameRect">
            <a:avLst>
              <a:gd name="adj1" fmla="val 48646"/>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1044000" y="2060848"/>
            <a:ext cx="5699572"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What are Human Rights?</a:t>
            </a:r>
          </a:p>
        </p:txBody>
      </p:sp>
      <p:pic>
        <p:nvPicPr>
          <p:cNvPr id="7" name="Picture 6">
            <a:extLst>
              <a:ext uri="{FF2B5EF4-FFF2-40B4-BE49-F238E27FC236}">
                <a16:creationId xmlns:a16="http://schemas.microsoft.com/office/drawing/2014/main" id="{E9E8AE8A-92E1-9E4B-A470-BAFDA666D24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580112" y="1998266"/>
            <a:ext cx="2879676" cy="2366838"/>
          </a:xfrm>
          <a:prstGeom prst="roundRect">
            <a:avLst>
              <a:gd name="adj" fmla="val 12082"/>
            </a:avLst>
          </a:prstGeom>
        </p:spPr>
      </p:pic>
    </p:spTree>
    <p:extLst>
      <p:ext uri="{BB962C8B-B14F-4D97-AF65-F5344CB8AC3E}">
        <p14:creationId xmlns:p14="http://schemas.microsoft.com/office/powerpoint/2010/main" val="17570567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 Same Side Corner Rectangle 12">
            <a:extLst>
              <a:ext uri="{FF2B5EF4-FFF2-40B4-BE49-F238E27FC236}">
                <a16:creationId xmlns:a16="http://schemas.microsoft.com/office/drawing/2014/main" id="{4DE14E34-8EFE-DF45-9993-83B41060CCA8}"/>
              </a:ext>
            </a:extLst>
          </p:cNvPr>
          <p:cNvSpPr/>
          <p:nvPr/>
        </p:nvSpPr>
        <p:spPr>
          <a:xfrm rot="10800000">
            <a:off x="678764" y="2578334"/>
            <a:ext cx="4613316" cy="1210706"/>
          </a:xfrm>
          <a:prstGeom prst="round2SameRect">
            <a:avLst>
              <a:gd name="adj1" fmla="val 22795"/>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10C8346D-5BE4-E644-B244-92ADBE5FD6DF}"/>
              </a:ext>
            </a:extLst>
          </p:cNvPr>
          <p:cNvSpPr txBox="1"/>
          <p:nvPr/>
        </p:nvSpPr>
        <p:spPr>
          <a:xfrm>
            <a:off x="1044000" y="2832123"/>
            <a:ext cx="3960040" cy="646331"/>
          </a:xfrm>
          <a:prstGeom prst="rect">
            <a:avLst/>
          </a:prstGeom>
          <a:noFill/>
        </p:spPr>
        <p:txBody>
          <a:bodyPr wrap="square" lIns="0" rtlCol="0">
            <a:spAutoFit/>
          </a:bodyPr>
          <a:lstStyle/>
          <a:p>
            <a:r>
              <a:rPr lang="en-GB" dirty="0">
                <a:latin typeface="Arial" panose="020B0604020202020204" pitchFamily="34" charset="0"/>
                <a:cs typeface="Arial" panose="020B0604020202020204" pitchFamily="34" charset="0"/>
              </a:rPr>
              <a:t>Article 1 of the Universal Declaration of Human Rights (1948) states:</a:t>
            </a:r>
          </a:p>
        </p:txBody>
      </p:sp>
      <p:sp>
        <p:nvSpPr>
          <p:cNvPr id="17" name="Round Same Side Corner Rectangle 16">
            <a:extLst>
              <a:ext uri="{FF2B5EF4-FFF2-40B4-BE49-F238E27FC236}">
                <a16:creationId xmlns:a16="http://schemas.microsoft.com/office/drawing/2014/main" id="{2EF78D26-9607-9D4D-A2D3-583CE6913321}"/>
              </a:ext>
            </a:extLst>
          </p:cNvPr>
          <p:cNvSpPr/>
          <p:nvPr/>
        </p:nvSpPr>
        <p:spPr>
          <a:xfrm flipH="1">
            <a:off x="678763" y="1992394"/>
            <a:ext cx="4613317" cy="585942"/>
          </a:xfrm>
          <a:prstGeom prst="round2SameRect">
            <a:avLst>
              <a:gd name="adj1" fmla="val 49925"/>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1044000" y="2060848"/>
            <a:ext cx="5699572"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What are Human Rights?</a:t>
            </a:r>
          </a:p>
        </p:txBody>
      </p:sp>
      <p:pic>
        <p:nvPicPr>
          <p:cNvPr id="8" name="Picture 7">
            <a:extLst>
              <a:ext uri="{FF2B5EF4-FFF2-40B4-BE49-F238E27FC236}">
                <a16:creationId xmlns:a16="http://schemas.microsoft.com/office/drawing/2014/main" id="{D301B98E-B786-814B-B55B-87081A16B55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578032" y="1989139"/>
            <a:ext cx="2884479" cy="3888134"/>
          </a:xfrm>
          <a:prstGeom prst="roundRect">
            <a:avLst>
              <a:gd name="adj" fmla="val 10201"/>
            </a:avLst>
          </a:prstGeom>
        </p:spPr>
      </p:pic>
    </p:spTree>
    <p:extLst>
      <p:ext uri="{BB962C8B-B14F-4D97-AF65-F5344CB8AC3E}">
        <p14:creationId xmlns:p14="http://schemas.microsoft.com/office/powerpoint/2010/main" val="22157210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 Same Side Corner Rectangle 12">
            <a:extLst>
              <a:ext uri="{FF2B5EF4-FFF2-40B4-BE49-F238E27FC236}">
                <a16:creationId xmlns:a16="http://schemas.microsoft.com/office/drawing/2014/main" id="{4DE14E34-8EFE-DF45-9993-83B41060CCA8}"/>
              </a:ext>
            </a:extLst>
          </p:cNvPr>
          <p:cNvSpPr/>
          <p:nvPr/>
        </p:nvSpPr>
        <p:spPr>
          <a:xfrm rot="10800000">
            <a:off x="678764" y="2578336"/>
            <a:ext cx="4968550" cy="3298936"/>
          </a:xfrm>
          <a:prstGeom prst="round2SameRect">
            <a:avLst>
              <a:gd name="adj1" fmla="val 9160"/>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10C8346D-5BE4-E644-B244-92ADBE5FD6DF}"/>
              </a:ext>
            </a:extLst>
          </p:cNvPr>
          <p:cNvSpPr txBox="1"/>
          <p:nvPr/>
        </p:nvSpPr>
        <p:spPr>
          <a:xfrm>
            <a:off x="1044000" y="2787676"/>
            <a:ext cx="4326615" cy="2898229"/>
          </a:xfrm>
          <a:prstGeom prst="rect">
            <a:avLst/>
          </a:prstGeom>
          <a:noFill/>
        </p:spPr>
        <p:txBody>
          <a:bodyPr wrap="square" lIns="0" rtlCol="0">
            <a:spAutoFit/>
          </a:bodyPr>
          <a:lstStyle/>
          <a:p>
            <a:pPr>
              <a:spcAft>
                <a:spcPts val="1000"/>
              </a:spcAft>
            </a:pPr>
            <a:r>
              <a:rPr lang="en-GB" dirty="0">
                <a:latin typeface="Arial" panose="020B0604020202020204" pitchFamily="34" charset="0"/>
                <a:cs typeface="Arial" panose="020B0604020202020204" pitchFamily="34" charset="0"/>
              </a:rPr>
              <a:t>They protect everybody’s right to:</a:t>
            </a:r>
          </a:p>
          <a:p>
            <a:pPr marL="285750" indent="-285750">
              <a:spcAft>
                <a:spcPts val="600"/>
              </a:spcAft>
              <a:buFont typeface="Arial" panose="020B0604020202020204" pitchFamily="34" charset="0"/>
              <a:buChar char="•"/>
            </a:pPr>
            <a:r>
              <a:rPr lang="en-GB" dirty="0">
                <a:latin typeface="Arial" panose="020B0604020202020204" pitchFamily="34" charset="0"/>
                <a:cs typeface="Arial" panose="020B0604020202020204" pitchFamily="34" charset="0"/>
              </a:rPr>
              <a:t>life</a:t>
            </a:r>
          </a:p>
          <a:p>
            <a:pPr marL="285750" indent="-285750">
              <a:spcAft>
                <a:spcPts val="600"/>
              </a:spcAft>
              <a:buFont typeface="Arial" panose="020B0604020202020204" pitchFamily="34" charset="0"/>
              <a:buChar char="•"/>
            </a:pPr>
            <a:r>
              <a:rPr lang="en-GB" dirty="0">
                <a:latin typeface="Arial" panose="020B0604020202020204" pitchFamily="34" charset="0"/>
                <a:cs typeface="Arial" panose="020B0604020202020204" pitchFamily="34" charset="0"/>
              </a:rPr>
              <a:t>liberty</a:t>
            </a:r>
          </a:p>
          <a:p>
            <a:pPr marL="285750" indent="-285750">
              <a:spcAft>
                <a:spcPts val="600"/>
              </a:spcAft>
              <a:buFont typeface="Arial" panose="020B0604020202020204" pitchFamily="34" charset="0"/>
              <a:buChar char="•"/>
            </a:pPr>
            <a:r>
              <a:rPr lang="en-GB" dirty="0">
                <a:latin typeface="Arial" panose="020B0604020202020204" pitchFamily="34" charset="0"/>
                <a:cs typeface="Arial" panose="020B0604020202020204" pitchFamily="34" charset="0"/>
              </a:rPr>
              <a:t>equality</a:t>
            </a:r>
          </a:p>
          <a:p>
            <a:pPr marL="285750" indent="-285750">
              <a:spcAft>
                <a:spcPts val="600"/>
              </a:spcAft>
              <a:buFont typeface="Arial" panose="020B0604020202020204" pitchFamily="34" charset="0"/>
              <a:buChar char="•"/>
            </a:pPr>
            <a:r>
              <a:rPr lang="en-GB" dirty="0">
                <a:latin typeface="Arial" panose="020B0604020202020204" pitchFamily="34" charset="0"/>
                <a:cs typeface="Arial" panose="020B0604020202020204" pitchFamily="34" charset="0"/>
              </a:rPr>
              <a:t>have and express their own opinions</a:t>
            </a:r>
          </a:p>
          <a:p>
            <a:pPr marL="285750" indent="-285750">
              <a:spcAft>
                <a:spcPts val="600"/>
              </a:spcAft>
              <a:buFont typeface="Arial" panose="020B0604020202020204" pitchFamily="34" charset="0"/>
              <a:buChar char="•"/>
            </a:pPr>
            <a:r>
              <a:rPr lang="en-GB" dirty="0">
                <a:latin typeface="Arial" panose="020B0604020202020204" pitchFamily="34" charset="0"/>
                <a:cs typeface="Arial" panose="020B0604020202020204" pitchFamily="34" charset="0"/>
              </a:rPr>
              <a:t>health, education and employment  </a:t>
            </a:r>
          </a:p>
          <a:p>
            <a:pPr marL="285750" indent="-285750">
              <a:spcAft>
                <a:spcPts val="600"/>
              </a:spcAft>
              <a:buFont typeface="Arial" panose="020B0604020202020204" pitchFamily="34" charset="0"/>
              <a:buChar char="•"/>
            </a:pPr>
            <a:r>
              <a:rPr lang="en-GB" dirty="0">
                <a:latin typeface="Arial" panose="020B0604020202020204" pitchFamily="34" charset="0"/>
                <a:cs typeface="Arial" panose="020B0604020202020204" pitchFamily="34" charset="0"/>
              </a:rPr>
              <a:t>privacy and family life</a:t>
            </a:r>
          </a:p>
          <a:p>
            <a:pPr marL="285750" indent="-285750">
              <a:spcAft>
                <a:spcPts val="600"/>
              </a:spcAft>
              <a:buFont typeface="Arial" panose="020B0604020202020204" pitchFamily="34" charset="0"/>
              <a:buChar char="•"/>
            </a:pPr>
            <a:r>
              <a:rPr lang="en-GB" dirty="0">
                <a:latin typeface="Arial" panose="020B0604020202020204" pitchFamily="34" charset="0"/>
                <a:cs typeface="Arial" panose="020B0604020202020204" pitchFamily="34" charset="0"/>
              </a:rPr>
              <a:t>justice and a fair trial.</a:t>
            </a:r>
          </a:p>
        </p:txBody>
      </p:sp>
      <p:sp>
        <p:nvSpPr>
          <p:cNvPr id="17" name="Round Same Side Corner Rectangle 16">
            <a:extLst>
              <a:ext uri="{FF2B5EF4-FFF2-40B4-BE49-F238E27FC236}">
                <a16:creationId xmlns:a16="http://schemas.microsoft.com/office/drawing/2014/main" id="{2EF78D26-9607-9D4D-A2D3-583CE6913321}"/>
              </a:ext>
            </a:extLst>
          </p:cNvPr>
          <p:cNvSpPr/>
          <p:nvPr/>
        </p:nvSpPr>
        <p:spPr>
          <a:xfrm flipH="1">
            <a:off x="678763" y="1992394"/>
            <a:ext cx="4968551" cy="586800"/>
          </a:xfrm>
          <a:prstGeom prst="round2SameRect">
            <a:avLst>
              <a:gd name="adj1" fmla="val 47322"/>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1044000" y="2060848"/>
            <a:ext cx="5699572"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What are Human Rights?</a:t>
            </a:r>
          </a:p>
        </p:txBody>
      </p:sp>
      <p:pic>
        <p:nvPicPr>
          <p:cNvPr id="8" name="Picture 7">
            <a:extLst>
              <a:ext uri="{FF2B5EF4-FFF2-40B4-BE49-F238E27FC236}">
                <a16:creationId xmlns:a16="http://schemas.microsoft.com/office/drawing/2014/main" id="{2B12F288-382C-7248-9127-94E9C909964E}"/>
              </a:ext>
            </a:extLst>
          </p:cNvPr>
          <p:cNvPicPr>
            <a:picLocks/>
          </p:cNvPicPr>
          <p:nvPr/>
        </p:nvPicPr>
        <p:blipFill rotWithShape="1">
          <a:blip r:embed="rId3" cstate="screen">
            <a:extLst>
              <a:ext uri="{28A0092B-C50C-407E-A947-70E740481C1C}">
                <a14:useLocalDpi xmlns:a14="http://schemas.microsoft.com/office/drawing/2010/main"/>
              </a:ext>
            </a:extLst>
          </a:blip>
          <a:srcRect/>
          <a:stretch/>
        </p:blipFill>
        <p:spPr>
          <a:xfrm>
            <a:off x="5849752" y="1992394"/>
            <a:ext cx="2610036" cy="1800000"/>
          </a:xfrm>
          <a:prstGeom prst="roundRect">
            <a:avLst/>
          </a:prstGeom>
        </p:spPr>
      </p:pic>
      <p:pic>
        <p:nvPicPr>
          <p:cNvPr id="9" name="Picture 8">
            <a:extLst>
              <a:ext uri="{FF2B5EF4-FFF2-40B4-BE49-F238E27FC236}">
                <a16:creationId xmlns:a16="http://schemas.microsoft.com/office/drawing/2014/main" id="{057CF602-00F4-5144-B5F4-327D284A196F}"/>
              </a:ext>
            </a:extLst>
          </p:cNvPr>
          <p:cNvPicPr>
            <a:picLocks/>
          </p:cNvPicPr>
          <p:nvPr/>
        </p:nvPicPr>
        <p:blipFill rotWithShape="1">
          <a:blip r:embed="rId4" cstate="screen">
            <a:extLst>
              <a:ext uri="{28A0092B-C50C-407E-A947-70E740481C1C}">
                <a14:useLocalDpi xmlns:a14="http://schemas.microsoft.com/office/drawing/2010/main"/>
              </a:ext>
            </a:extLst>
          </a:blip>
          <a:srcRect/>
          <a:stretch/>
        </p:blipFill>
        <p:spPr>
          <a:xfrm>
            <a:off x="5849752" y="4077272"/>
            <a:ext cx="2610000" cy="1800000"/>
          </a:xfrm>
          <a:prstGeom prst="roundRect">
            <a:avLst/>
          </a:prstGeom>
        </p:spPr>
      </p:pic>
    </p:spTree>
    <p:extLst>
      <p:ext uri="{BB962C8B-B14F-4D97-AF65-F5344CB8AC3E}">
        <p14:creationId xmlns:p14="http://schemas.microsoft.com/office/powerpoint/2010/main" val="11994386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 Same Side Corner Rectangle 12">
            <a:extLst>
              <a:ext uri="{FF2B5EF4-FFF2-40B4-BE49-F238E27FC236}">
                <a16:creationId xmlns:a16="http://schemas.microsoft.com/office/drawing/2014/main" id="{4DE14E34-8EFE-DF45-9993-83B41060CCA8}"/>
              </a:ext>
            </a:extLst>
          </p:cNvPr>
          <p:cNvSpPr/>
          <p:nvPr/>
        </p:nvSpPr>
        <p:spPr>
          <a:xfrm rot="10800000">
            <a:off x="678764" y="2993398"/>
            <a:ext cx="7781024" cy="2595842"/>
          </a:xfrm>
          <a:prstGeom prst="round2SameRect">
            <a:avLst>
              <a:gd name="adj1" fmla="val 11914"/>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C00394E8-7447-714A-9866-05A5892DCD2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4959"/>
          <a:stretch/>
        </p:blipFill>
        <p:spPr>
          <a:xfrm>
            <a:off x="4283968" y="2636912"/>
            <a:ext cx="4175820" cy="2952329"/>
          </a:xfrm>
          <a:prstGeom prst="round2DiagRect">
            <a:avLst>
              <a:gd name="adj1" fmla="val 11235"/>
              <a:gd name="adj2" fmla="val 0"/>
            </a:avLst>
          </a:prstGeom>
        </p:spPr>
      </p:pic>
      <p:sp>
        <p:nvSpPr>
          <p:cNvPr id="17" name="Round Same Side Corner Rectangle 16">
            <a:extLst>
              <a:ext uri="{FF2B5EF4-FFF2-40B4-BE49-F238E27FC236}">
                <a16:creationId xmlns:a16="http://schemas.microsoft.com/office/drawing/2014/main" id="{2EF78D26-9607-9D4D-A2D3-583CE6913321}"/>
              </a:ext>
            </a:extLst>
          </p:cNvPr>
          <p:cNvSpPr/>
          <p:nvPr/>
        </p:nvSpPr>
        <p:spPr>
          <a:xfrm flipH="1">
            <a:off x="678763" y="1992394"/>
            <a:ext cx="7781025" cy="1004400"/>
          </a:xfrm>
          <a:prstGeom prst="round2SameRect">
            <a:avLst>
              <a:gd name="adj1" fmla="val 29353"/>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1044000" y="2060848"/>
            <a:ext cx="7056392" cy="864096"/>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b="1" dirty="0"/>
              <a:t>What is The United Nations Convention on the </a:t>
            </a:r>
            <a:br>
              <a:rPr lang="en-GB" b="1" dirty="0"/>
            </a:br>
            <a:r>
              <a:rPr lang="en-GB" b="1" dirty="0"/>
              <a:t>Rights of Persons with Disabilities? (the UN Convention)</a:t>
            </a:r>
          </a:p>
        </p:txBody>
      </p:sp>
      <p:sp>
        <p:nvSpPr>
          <p:cNvPr id="9" name="TextBox 8">
            <a:extLst>
              <a:ext uri="{FF2B5EF4-FFF2-40B4-BE49-F238E27FC236}">
                <a16:creationId xmlns:a16="http://schemas.microsoft.com/office/drawing/2014/main" id="{3EB6DD56-8867-5042-AD27-A901F422C1DE}"/>
              </a:ext>
            </a:extLst>
          </p:cNvPr>
          <p:cNvSpPr txBox="1"/>
          <p:nvPr/>
        </p:nvSpPr>
        <p:spPr>
          <a:xfrm>
            <a:off x="1044000" y="3247185"/>
            <a:ext cx="3395317" cy="2010807"/>
          </a:xfrm>
          <a:prstGeom prst="rect">
            <a:avLst/>
          </a:prstGeom>
          <a:noFill/>
        </p:spPr>
        <p:txBody>
          <a:bodyPr wrap="square" lIns="0" rtlCol="0">
            <a:spAutoFit/>
          </a:bodyPr>
          <a:lstStyle/>
          <a:p>
            <a:pPr>
              <a:spcAft>
                <a:spcPts val="1000"/>
              </a:spcAft>
            </a:pPr>
            <a:r>
              <a:rPr lang="en-GB" dirty="0">
                <a:latin typeface="Arial" panose="020B0604020202020204" pitchFamily="34" charset="0"/>
                <a:cs typeface="Arial" panose="020B0604020202020204" pitchFamily="34" charset="0"/>
              </a:rPr>
              <a:t>An international agreement to:</a:t>
            </a:r>
          </a:p>
          <a:p>
            <a:pPr marL="285750" indent="-285750">
              <a:spcAft>
                <a:spcPts val="1000"/>
              </a:spcAft>
              <a:buFont typeface="Arial" panose="020B0604020202020204" pitchFamily="34" charset="0"/>
              <a:buChar char="•"/>
            </a:pPr>
            <a:r>
              <a:rPr lang="en-GB" dirty="0">
                <a:latin typeface="Arial" panose="020B0604020202020204" pitchFamily="34" charset="0"/>
                <a:cs typeface="Arial" panose="020B0604020202020204" pitchFamily="34" charset="0"/>
              </a:rPr>
              <a:t>make life better for all persons with disabilities throughout the world</a:t>
            </a:r>
          </a:p>
          <a:p>
            <a:pPr marL="285750" indent="-285750">
              <a:spcAft>
                <a:spcPts val="1000"/>
              </a:spcAft>
              <a:buFont typeface="Arial" panose="020B0604020202020204" pitchFamily="34" charset="0"/>
              <a:buChar char="•"/>
            </a:pPr>
            <a:r>
              <a:rPr lang="en-GB" dirty="0">
                <a:latin typeface="Arial" panose="020B0604020202020204" pitchFamily="34" charset="0"/>
                <a:cs typeface="Arial" panose="020B0604020202020204" pitchFamily="34" charset="0"/>
              </a:rPr>
              <a:t>protect and promote their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human rights.</a:t>
            </a:r>
          </a:p>
        </p:txBody>
      </p:sp>
    </p:spTree>
    <p:extLst>
      <p:ext uri="{BB962C8B-B14F-4D97-AF65-F5344CB8AC3E}">
        <p14:creationId xmlns:p14="http://schemas.microsoft.com/office/powerpoint/2010/main" val="5517394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 Same Side Corner Rectangle 12">
            <a:extLst>
              <a:ext uri="{FF2B5EF4-FFF2-40B4-BE49-F238E27FC236}">
                <a16:creationId xmlns:a16="http://schemas.microsoft.com/office/drawing/2014/main" id="{4DE14E34-8EFE-DF45-9993-83B41060CCA8}"/>
              </a:ext>
            </a:extLst>
          </p:cNvPr>
          <p:cNvSpPr/>
          <p:nvPr/>
        </p:nvSpPr>
        <p:spPr>
          <a:xfrm rot="10800000">
            <a:off x="678764" y="2993398"/>
            <a:ext cx="7781024" cy="2883874"/>
          </a:xfrm>
          <a:prstGeom prst="round2SameRect">
            <a:avLst>
              <a:gd name="adj1" fmla="val 10615"/>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7AFFEE28-6784-0D45-9442-F3C676CCE5EC}"/>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5821"/>
          <a:stretch/>
        </p:blipFill>
        <p:spPr>
          <a:xfrm>
            <a:off x="4644008" y="2636912"/>
            <a:ext cx="3815780" cy="3240361"/>
          </a:xfrm>
          <a:prstGeom prst="round2DiagRect">
            <a:avLst>
              <a:gd name="adj1" fmla="val 9839"/>
              <a:gd name="adj2" fmla="val 0"/>
            </a:avLst>
          </a:prstGeom>
        </p:spPr>
      </p:pic>
      <p:sp>
        <p:nvSpPr>
          <p:cNvPr id="14" name="TextBox 13">
            <a:extLst>
              <a:ext uri="{FF2B5EF4-FFF2-40B4-BE49-F238E27FC236}">
                <a16:creationId xmlns:a16="http://schemas.microsoft.com/office/drawing/2014/main" id="{10C8346D-5BE4-E644-B244-92ADBE5FD6DF}"/>
              </a:ext>
            </a:extLst>
          </p:cNvPr>
          <p:cNvSpPr txBox="1"/>
          <p:nvPr/>
        </p:nvSpPr>
        <p:spPr>
          <a:xfrm>
            <a:off x="1044000" y="3247185"/>
            <a:ext cx="4115397" cy="2416046"/>
          </a:xfrm>
          <a:prstGeom prst="rect">
            <a:avLst/>
          </a:prstGeom>
          <a:noFill/>
        </p:spPr>
        <p:txBody>
          <a:bodyPr wrap="square" lIns="0" rtlCol="0">
            <a:spAutoFit/>
          </a:bodyPr>
          <a:lstStyle/>
          <a:p>
            <a:pPr>
              <a:spcAft>
                <a:spcPts val="600"/>
              </a:spcAft>
            </a:pPr>
            <a:r>
              <a:rPr lang="en-GB" dirty="0">
                <a:latin typeface="Arial" panose="020B0604020202020204" pitchFamily="34" charset="0"/>
                <a:cs typeface="Arial" panose="020B0604020202020204" pitchFamily="34" charset="0"/>
              </a:rPr>
              <a:t>In the past, people with disabilities have found it difficult to access:</a:t>
            </a:r>
          </a:p>
          <a:p>
            <a:pPr marL="285750" indent="-285750">
              <a:spcAft>
                <a:spcPts val="600"/>
              </a:spcAft>
              <a:buFont typeface="Arial" panose="020B0604020202020204" pitchFamily="34" charset="0"/>
              <a:buChar char="•"/>
            </a:pPr>
            <a:r>
              <a:rPr lang="en-GB" dirty="0">
                <a:latin typeface="Arial" panose="020B0604020202020204" pitchFamily="34" charset="0"/>
                <a:cs typeface="Arial" panose="020B0604020202020204" pitchFamily="34" charset="0"/>
              </a:rPr>
              <a:t>health care</a:t>
            </a:r>
          </a:p>
          <a:p>
            <a:pPr marL="285750" indent="-285750">
              <a:spcAft>
                <a:spcPts val="600"/>
              </a:spcAft>
              <a:buFont typeface="Arial" panose="020B0604020202020204" pitchFamily="34" charset="0"/>
              <a:buChar char="•"/>
            </a:pPr>
            <a:r>
              <a:rPr lang="en-GB" dirty="0">
                <a:latin typeface="Arial" panose="020B0604020202020204" pitchFamily="34" charset="0"/>
                <a:cs typeface="Arial" panose="020B0604020202020204" pitchFamily="34" charset="0"/>
              </a:rPr>
              <a:t>education</a:t>
            </a:r>
          </a:p>
          <a:p>
            <a:pPr marL="285750" indent="-285750">
              <a:spcAft>
                <a:spcPts val="600"/>
              </a:spcAft>
              <a:buFont typeface="Arial" panose="020B0604020202020204" pitchFamily="34" charset="0"/>
              <a:buChar char="•"/>
            </a:pPr>
            <a:r>
              <a:rPr lang="en-GB" dirty="0">
                <a:latin typeface="Arial" panose="020B0604020202020204" pitchFamily="34" charset="0"/>
                <a:cs typeface="Arial" panose="020B0604020202020204" pitchFamily="34" charset="0"/>
              </a:rPr>
              <a:t>employment</a:t>
            </a:r>
          </a:p>
          <a:p>
            <a:pPr marL="285750" indent="-285750">
              <a:spcAft>
                <a:spcPts val="600"/>
              </a:spcAft>
              <a:buFont typeface="Arial" panose="020B0604020202020204" pitchFamily="34" charset="0"/>
              <a:buChar char="•"/>
            </a:pPr>
            <a:r>
              <a:rPr lang="en-GB" dirty="0">
                <a:latin typeface="Arial" panose="020B0604020202020204" pitchFamily="34" charset="0"/>
                <a:cs typeface="Arial" panose="020B0604020202020204" pitchFamily="34" charset="0"/>
              </a:rPr>
              <a:t>fair justice</a:t>
            </a:r>
          </a:p>
          <a:p>
            <a:pPr marL="285750" indent="-285750">
              <a:spcAft>
                <a:spcPts val="600"/>
              </a:spcAft>
              <a:buFont typeface="Arial" panose="020B0604020202020204" pitchFamily="34" charset="0"/>
              <a:buChar char="•"/>
            </a:pPr>
            <a:r>
              <a:rPr lang="en-GB" dirty="0">
                <a:latin typeface="Arial" panose="020B0604020202020204" pitchFamily="34" charset="0"/>
                <a:cs typeface="Arial" panose="020B0604020202020204" pitchFamily="34" charset="0"/>
              </a:rPr>
              <a:t>social opportunities.</a:t>
            </a:r>
          </a:p>
        </p:txBody>
      </p:sp>
      <p:sp>
        <p:nvSpPr>
          <p:cNvPr id="17" name="Round Same Side Corner Rectangle 16">
            <a:extLst>
              <a:ext uri="{FF2B5EF4-FFF2-40B4-BE49-F238E27FC236}">
                <a16:creationId xmlns:a16="http://schemas.microsoft.com/office/drawing/2014/main" id="{2EF78D26-9607-9D4D-A2D3-583CE6913321}"/>
              </a:ext>
            </a:extLst>
          </p:cNvPr>
          <p:cNvSpPr/>
          <p:nvPr/>
        </p:nvSpPr>
        <p:spPr>
          <a:xfrm flipH="1">
            <a:off x="678763" y="1992394"/>
            <a:ext cx="7781025" cy="1004558"/>
          </a:xfrm>
          <a:prstGeom prst="round2SameRect">
            <a:avLst>
              <a:gd name="adj1" fmla="val 30097"/>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1044000" y="2060848"/>
            <a:ext cx="7128400" cy="864096"/>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b="1" dirty="0"/>
              <a:t>What is The United Nations Convention on the </a:t>
            </a:r>
            <a:br>
              <a:rPr lang="en-GB" b="1" dirty="0"/>
            </a:br>
            <a:r>
              <a:rPr lang="en-GB" b="1" dirty="0"/>
              <a:t>Rights of Persons with Disabilities? (the UN Convention)</a:t>
            </a:r>
          </a:p>
        </p:txBody>
      </p:sp>
    </p:spTree>
    <p:extLst>
      <p:ext uri="{BB962C8B-B14F-4D97-AF65-F5344CB8AC3E}">
        <p14:creationId xmlns:p14="http://schemas.microsoft.com/office/powerpoint/2010/main" val="37392329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7622</TotalTime>
  <Words>1090</Words>
  <Application>Microsoft Macintosh PowerPoint</Application>
  <PresentationFormat>On-screen Show (4:3)</PresentationFormat>
  <Paragraphs>108</Paragraphs>
  <Slides>16</Slides>
  <Notes>16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Celebrate with a name…</dc:title>
  <dc:creator>pc</dc:creator>
  <cp:lastModifiedBy>christopher Smith</cp:lastModifiedBy>
  <cp:revision>304</cp:revision>
  <dcterms:created xsi:type="dcterms:W3CDTF">2014-10-03T17:23:26Z</dcterms:created>
  <dcterms:modified xsi:type="dcterms:W3CDTF">2018-09-27T15:09:44Z</dcterms:modified>
</cp:coreProperties>
</file>